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71" r:id="rId2"/>
    <p:sldId id="256" r:id="rId3"/>
    <p:sldId id="257" r:id="rId4"/>
    <p:sldId id="258" r:id="rId5"/>
    <p:sldId id="259" r:id="rId6"/>
    <p:sldId id="262" r:id="rId7"/>
    <p:sldId id="263" r:id="rId8"/>
    <p:sldId id="264" r:id="rId9"/>
    <p:sldId id="265" r:id="rId10"/>
    <p:sldId id="266" r:id="rId11"/>
    <p:sldId id="267" r:id="rId12"/>
    <p:sldId id="268" r:id="rId13"/>
    <p:sldId id="269" r:id="rId14"/>
    <p:sldId id="270" r:id="rId15"/>
    <p:sldId id="273" r:id="rId16"/>
    <p:sldId id="274" r:id="rId17"/>
    <p:sldId id="275" r:id="rId18"/>
    <p:sldId id="272" r:id="rId19"/>
    <p:sldId id="277"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autoAdjust="0"/>
    <p:restoredTop sz="62233" autoAdjust="0"/>
  </p:normalViewPr>
  <p:slideViewPr>
    <p:cSldViewPr snapToGrid="0">
      <p:cViewPr>
        <p:scale>
          <a:sx n="75" d="100"/>
          <a:sy n="75" d="100"/>
        </p:scale>
        <p:origin x="96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Eric\Courses\AEEM6099\project-system-engineering-analysis\Engineering%20Economic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r>
              <a:rPr lang="en-US" sz="2000" b="1"/>
              <a:t>Cost &amp; Profit vs Time</a:t>
            </a:r>
          </a:p>
        </c:rich>
      </c:tx>
      <c:overlay val="0"/>
      <c:spPr>
        <a:noFill/>
        <a:ln>
          <a:noFill/>
        </a:ln>
        <a:effectLst/>
      </c:spPr>
      <c:txPr>
        <a:bodyPr rot="0" spcFirstLastPara="1" vertOverflow="ellipsis" vert="horz" wrap="square" anchor="ctr" anchorCtr="1"/>
        <a:lstStyle/>
        <a:p>
          <a:pPr>
            <a:defRPr sz="20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Cost</c:v>
          </c:tx>
          <c:spPr>
            <a:ln w="19050" cap="rnd">
              <a:solidFill>
                <a:schemeClr val="accent1"/>
              </a:solidFill>
              <a:round/>
            </a:ln>
            <a:effectLst/>
          </c:spPr>
          <c:marker>
            <c:symbol val="none"/>
          </c:marker>
          <c:yVal>
            <c:numRef>
              <c:f>Sheet1!$O$2:$O$8</c:f>
              <c:numCache>
                <c:formatCode>#,##0</c:formatCode>
                <c:ptCount val="7"/>
                <c:pt idx="0" formatCode="General">
                  <c:v>1059245</c:v>
                </c:pt>
                <c:pt idx="1">
                  <c:v>1776005</c:v>
                </c:pt>
                <c:pt idx="2">
                  <c:v>2006005</c:v>
                </c:pt>
                <c:pt idx="3">
                  <c:v>2236005</c:v>
                </c:pt>
                <c:pt idx="4">
                  <c:v>2466005</c:v>
                </c:pt>
                <c:pt idx="5">
                  <c:v>2696005</c:v>
                </c:pt>
                <c:pt idx="6">
                  <c:v>2926005</c:v>
                </c:pt>
              </c:numCache>
            </c:numRef>
          </c:yVal>
          <c:smooth val="0"/>
          <c:extLst>
            <c:ext xmlns:c16="http://schemas.microsoft.com/office/drawing/2014/chart" uri="{C3380CC4-5D6E-409C-BE32-E72D297353CC}">
              <c16:uniqueId val="{00000000-74F7-4912-ADCC-3EC7C4A8E33B}"/>
            </c:ext>
          </c:extLst>
        </c:ser>
        <c:ser>
          <c:idx val="1"/>
          <c:order val="1"/>
          <c:tx>
            <c:v>Profit</c:v>
          </c:tx>
          <c:spPr>
            <a:ln w="19050" cap="rnd">
              <a:solidFill>
                <a:schemeClr val="accent2"/>
              </a:solidFill>
              <a:round/>
            </a:ln>
            <a:effectLst/>
          </c:spPr>
          <c:marker>
            <c:symbol val="none"/>
          </c:marker>
          <c:yVal>
            <c:numRef>
              <c:f>Sheet1!$P$2:$P$8</c:f>
              <c:numCache>
                <c:formatCode>General</c:formatCode>
                <c:ptCount val="7"/>
                <c:pt idx="0">
                  <c:v>0</c:v>
                </c:pt>
                <c:pt idx="1">
                  <c:v>0</c:v>
                </c:pt>
                <c:pt idx="2" formatCode="#,##0">
                  <c:v>919800</c:v>
                </c:pt>
                <c:pt idx="3" formatCode="#,##0">
                  <c:v>1839600</c:v>
                </c:pt>
                <c:pt idx="4" formatCode="#,##0">
                  <c:v>2759400</c:v>
                </c:pt>
                <c:pt idx="5" formatCode="#,##0">
                  <c:v>3679200</c:v>
                </c:pt>
                <c:pt idx="6" formatCode="#,##0">
                  <c:v>4599000</c:v>
                </c:pt>
              </c:numCache>
            </c:numRef>
          </c:yVal>
          <c:smooth val="0"/>
          <c:extLst>
            <c:ext xmlns:c16="http://schemas.microsoft.com/office/drawing/2014/chart" uri="{C3380CC4-5D6E-409C-BE32-E72D297353CC}">
              <c16:uniqueId val="{00000001-74F7-4912-ADCC-3EC7C4A8E33B}"/>
            </c:ext>
          </c:extLst>
        </c:ser>
        <c:dLbls>
          <c:showLegendKey val="0"/>
          <c:showVal val="0"/>
          <c:showCatName val="0"/>
          <c:showSerName val="0"/>
          <c:showPercent val="0"/>
          <c:showBubbleSize val="0"/>
        </c:dLbls>
        <c:axId val="338028560"/>
        <c:axId val="532719064"/>
      </c:scatterChart>
      <c:valAx>
        <c:axId val="338028560"/>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Time in Year</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532719064"/>
        <c:crosses val="autoZero"/>
        <c:crossBetween val="midCat"/>
      </c:valAx>
      <c:valAx>
        <c:axId val="5327190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a:t>$</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38028560"/>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tmp>
</file>

<file path=ppt/media/image45.png>
</file>

<file path=ppt/media/image46.tmp>
</file>

<file path=ppt/media/image47.jpg>
</file>

<file path=ppt/media/image48.png>
</file>

<file path=ppt/media/image49.jpeg>
</file>

<file path=ppt/media/image5.svg>
</file>

<file path=ppt/media/image50.png>
</file>

<file path=ppt/media/image51.jpeg>
</file>

<file path=ppt/media/image52.png>
</file>

<file path=ppt/media/image53.jpeg>
</file>

<file path=ppt/media/image54.png>
</file>

<file path=ppt/media/image55.png>
</file>

<file path=ppt/media/image56.png>
</file>

<file path=ppt/media/image57.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E4764-6E94-4E95-9308-C159E994B638}" type="datetimeFigureOut">
              <a:rPr lang="en-US" smtClean="0"/>
              <a:t>4/30/2019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A4E40B-6B79-4C95-908F-AAD86BAE1273}" type="slidenum">
              <a:rPr lang="en-US" smtClean="0"/>
              <a:t>‹#›</a:t>
            </a:fld>
            <a:endParaRPr lang="en-US"/>
          </a:p>
        </p:txBody>
      </p:sp>
    </p:spTree>
    <p:extLst>
      <p:ext uri="{BB962C8B-B14F-4D97-AF65-F5344CB8AC3E}">
        <p14:creationId xmlns:p14="http://schemas.microsoft.com/office/powerpoint/2010/main" val="605807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Team 7, Yufeng Sun from AEEM, Yuhan Liu from CEAS</a:t>
            </a:r>
          </a:p>
          <a:p>
            <a:r>
              <a:rPr lang="en-US" dirty="0"/>
              <a:t>Our project is Shopping Assistant System, the target consumer is the international tourists doing shopping in a big mall like Super Brand Mall in Shanghai.</a:t>
            </a:r>
          </a:p>
          <a:p>
            <a:r>
              <a:rPr lang="en-US" dirty="0"/>
              <a:t>This is the system operational concept. </a:t>
            </a:r>
          </a:p>
          <a:p>
            <a:r>
              <a:rPr lang="en-US" dirty="0"/>
              <a:t>The major part of the system is a robotic cart and a tablet with installed a software application which provides 3 major services, translation, navigation and information searching. </a:t>
            </a:r>
          </a:p>
          <a:p>
            <a:r>
              <a:rPr lang="en-US" dirty="0"/>
              <a:t>The system requires rent for use, and the robotic cart moves autonomously with keeping a certain distance to the tablet. </a:t>
            </a:r>
          </a:p>
          <a:p>
            <a:r>
              <a:rPr lang="en-US" dirty="0"/>
              <a:t>The communication between tablet and robotic cart is based on the Bluetooth low energy technology.</a:t>
            </a:r>
          </a:p>
          <a:p>
            <a:r>
              <a:rPr lang="en-US" dirty="0"/>
              <a:t>There will be a database storing all the information for software application to use.</a:t>
            </a:r>
          </a:p>
          <a:p>
            <a:r>
              <a:rPr lang="en-US" dirty="0"/>
              <a:t>About maintenance and support,</a:t>
            </a:r>
          </a:p>
          <a:p>
            <a:r>
              <a:rPr lang="en-US" dirty="0"/>
              <a:t>If the system is failed to be operated, some personnel in the mall will show up for support, the fault unit will be identified after performing an inspection, the fault unit will be replaced with new one, and transported to the maintenance shop for repairing. If it cannot be repaired, it will be disposed and recycled.</a:t>
            </a:r>
          </a:p>
          <a:p>
            <a:endParaRPr lang="en-US" dirty="0"/>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1</a:t>
            </a:fld>
            <a:endParaRPr lang="en-US"/>
          </a:p>
        </p:txBody>
      </p:sp>
    </p:spTree>
    <p:extLst>
      <p:ext uri="{BB962C8B-B14F-4D97-AF65-F5344CB8AC3E}">
        <p14:creationId xmlns:p14="http://schemas.microsoft.com/office/powerpoint/2010/main" val="2766611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Yufeng, WBS, Gantt Chart</a:t>
            </a:r>
          </a:p>
          <a:p>
            <a:r>
              <a:rPr lang="en-US" dirty="0"/>
              <a:t>The work breakdown are list on the left of this slide.</a:t>
            </a:r>
          </a:p>
          <a:p>
            <a:r>
              <a:rPr lang="en-US" dirty="0"/>
              <a:t>There are 6 major high level tasks, including robotic carts design, build &amp; test, Software application design, develop and test, Hardware system build and test, system integration and test, robotic cart fabrication and assembly, and finally system deployment.</a:t>
            </a:r>
          </a:p>
          <a:p>
            <a:endParaRPr lang="en-US" dirty="0"/>
          </a:p>
          <a:p>
            <a:r>
              <a:rPr lang="en-US" dirty="0"/>
              <a:t>The right is the Gantt Chart for each task’s estimation, and software application design, develop and test is the main time consuming work among all the works, normally, it requires 12 months for developing and testing, but in order to mitigate the risk, we include 20% more time in the estimation. So from the estimation, the whole project will require around 2 years for developing before putting in to use.  </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10</a:t>
            </a:fld>
            <a:endParaRPr lang="en-US"/>
          </a:p>
        </p:txBody>
      </p:sp>
    </p:spTree>
    <p:extLst>
      <p:ext uri="{BB962C8B-B14F-4D97-AF65-F5344CB8AC3E}">
        <p14:creationId xmlns:p14="http://schemas.microsoft.com/office/powerpoint/2010/main" val="1605275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Yufeng, PERT and CPM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PERT (</a:t>
            </a:r>
            <a:r>
              <a:rPr lang="en-US" sz="1200" b="0" i="0" kern="1200" dirty="0">
                <a:solidFill>
                  <a:schemeClr val="tx1"/>
                </a:solidFill>
                <a:effectLst/>
                <a:latin typeface="+mn-lt"/>
                <a:ea typeface="+mn-ea"/>
                <a:cs typeface="+mn-cs"/>
              </a:rPr>
              <a:t>Program Evaluation Review Technique</a:t>
            </a:r>
            <a:r>
              <a:rPr lang="en-US" dirty="0"/>
              <a:t>) Chart and CPM (Critical Path Method).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each work an estimation on optimistic time, normal time and pessimistic time, we could calculate the expect time and the variance for each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critical path could be found.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give 20 month project time, the probability of meeting the schedule is 48%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put 20% more time in Software app develop, the probability of meeting the schedule is 96%  </a:t>
            </a:r>
          </a:p>
        </p:txBody>
      </p:sp>
      <p:sp>
        <p:nvSpPr>
          <p:cNvPr id="4" name="Slide Number Placeholder 3"/>
          <p:cNvSpPr>
            <a:spLocks noGrp="1"/>
          </p:cNvSpPr>
          <p:nvPr>
            <p:ph type="sldNum" sz="quarter" idx="5"/>
          </p:nvPr>
        </p:nvSpPr>
        <p:spPr/>
        <p:txBody>
          <a:bodyPr/>
          <a:lstStyle/>
          <a:p>
            <a:fld id="{D7A4E40B-6B79-4C95-908F-AAD86BAE1273}" type="slidenum">
              <a:rPr lang="en-US" smtClean="0"/>
              <a:t>11</a:t>
            </a:fld>
            <a:endParaRPr lang="en-US"/>
          </a:p>
        </p:txBody>
      </p:sp>
    </p:spTree>
    <p:extLst>
      <p:ext uri="{BB962C8B-B14F-4D97-AF65-F5344CB8AC3E}">
        <p14:creationId xmlns:p14="http://schemas.microsoft.com/office/powerpoint/2010/main" val="3748235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some assumptions, we could give a estimation of the cost for the whole life cycle of the project.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research &amp; development will last for around 15 months, the manufacturing and system deployment will be completed in additional 8 months.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system will be put into use 2 years later from now.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total cost for 3 stages of the project will be around 3 million, with including the salary pay for 12 members team for 1.5 year, by assuming 100,690 dollars as the average annual salary for each person.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operation stage, the cost includes the database use and support fee, software update fee, and cost of other general maintenance, like fault unit transportation, repair and replace.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the Mall will be our business partner in this project, the cost in this slide does not include the cost of electric charge and salary pay of mall employees who are responsible for the maintenance and support in this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will try to make money from this project.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Assuming the rent rate of the system is 2 dollars per hour per unit, with 70% usage (8.4 hours a day) for each unit, the system will bring around 1 million dollars annually. So, in the fifth year, we can make profit from this project.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12</a:t>
            </a:fld>
            <a:endParaRPr lang="en-US"/>
          </a:p>
        </p:txBody>
      </p:sp>
    </p:spTree>
    <p:extLst>
      <p:ext uri="{BB962C8B-B14F-4D97-AF65-F5344CB8AC3E}">
        <p14:creationId xmlns:p14="http://schemas.microsoft.com/office/powerpoint/2010/main" val="1194835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background of our project is </a:t>
            </a:r>
            <a:r>
              <a:rPr lang="en-US" sz="1200" b="1" kern="1200" dirty="0">
                <a:solidFill>
                  <a:schemeClr val="tx1"/>
                </a:solidFill>
                <a:effectLst/>
                <a:latin typeface="+mn-lt"/>
                <a:ea typeface="+mn-ea"/>
                <a:cs typeface="+mn-cs"/>
              </a:rPr>
              <a:t>huge international tourism market</a:t>
            </a:r>
            <a:r>
              <a:rPr lang="en-US" sz="1200" kern="1200" dirty="0">
                <a:solidFill>
                  <a:schemeClr val="tx1"/>
                </a:solidFill>
                <a:effectLst/>
                <a:latin typeface="+mn-lt"/>
                <a:ea typeface="+mn-ea"/>
                <a:cs typeface="+mn-cs"/>
              </a:rPr>
              <a:t>, in 2016, there is already around 1.2 billion international tourists travel around the world which made a huge international tourism market. Take SBM in shanghai as a example, there are 6 million overseas tourists in 2018.</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Many international tourists are likely to spend a lot of time on searching information during shopping and they are likely to be exhausted as they may carry many shopping bags. If we can make their shopping time saving and energy saving, they can have more time to enjoy their other activities in their trips.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potential benefit to the mall is that it can differentiate the mall in the competition with other malls or online shopping. And for the city, it can improve city image in global tourism market and likely attract more international travelers.</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2</a:t>
            </a:fld>
            <a:endParaRPr lang="en-US"/>
          </a:p>
        </p:txBody>
      </p:sp>
    </p:spTree>
    <p:extLst>
      <p:ext uri="{BB962C8B-B14F-4D97-AF65-F5344CB8AC3E}">
        <p14:creationId xmlns:p14="http://schemas.microsoft.com/office/powerpoint/2010/main" val="1380562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International tourists usually have a tight schedule and waste a lot of time on searching right information, even lost their way in big malls as they are in a strange place surrounding by people who do not speak their native language.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purpose of the system is to provide an easy method for international tourists to save their time on searching right information and physical energy during shopping in a big mall like Super Brand Mall, Shanghai, hence to provide them an unique shopping experience.</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3</a:t>
            </a:fld>
            <a:endParaRPr lang="en-US"/>
          </a:p>
        </p:txBody>
      </p:sp>
    </p:spTree>
    <p:extLst>
      <p:ext uri="{BB962C8B-B14F-4D97-AF65-F5344CB8AC3E}">
        <p14:creationId xmlns:p14="http://schemas.microsoft.com/office/powerpoint/2010/main" val="935477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the RA of our project, some of the CRs are: </a:t>
            </a:r>
          </a:p>
          <a:p>
            <a:r>
              <a:rPr lang="en-US" sz="1200" kern="1200" dirty="0">
                <a:solidFill>
                  <a:schemeClr val="tx1"/>
                </a:solidFill>
                <a:effectLst/>
                <a:latin typeface="+mn-lt"/>
                <a:ea typeface="+mn-ea"/>
                <a:cs typeface="+mn-cs"/>
              </a:rPr>
              <a:t>1,3,4 the system shall be easy for international end-users to interacted with for shopping convenience and be able to carry bags to save energy and provide information about the mall service and products. As we mentioned above, to solve the problem international tourists may face, the system shall have navigation service and also to meet different customers’ need, the system shall be used for single purpose.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can pick up one of the CRs as an example showing how we develop our SRs and </a:t>
            </a:r>
          </a:p>
          <a:p>
            <a:r>
              <a:rPr lang="en-US" sz="1200" kern="1200" dirty="0" err="1">
                <a:solidFill>
                  <a:schemeClr val="tx1"/>
                </a:solidFill>
                <a:effectLst/>
                <a:latin typeface="+mn-lt"/>
                <a:ea typeface="+mn-ea"/>
                <a:cs typeface="+mn-cs"/>
              </a:rPr>
              <a:t>DRs.</a:t>
            </a:r>
            <a:r>
              <a:rPr lang="en-US" sz="1200" kern="1200" dirty="0">
                <a:solidFill>
                  <a:schemeClr val="tx1"/>
                </a:solidFill>
                <a:effectLst/>
                <a:latin typeface="+mn-lt"/>
                <a:ea typeface="+mn-ea"/>
                <a:cs typeface="+mn-cs"/>
              </a:rPr>
              <a:t> for CR3: The system shall be able to carry shopping bags: this SR is our system shall provide enough space to place certain amount weight shopping bags hence the for our design requirements, the system payload shall be at least 20 kg.</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4</a:t>
            </a:fld>
            <a:endParaRPr lang="en-US"/>
          </a:p>
        </p:txBody>
      </p:sp>
    </p:spTree>
    <p:extLst>
      <p:ext uri="{BB962C8B-B14F-4D97-AF65-F5344CB8AC3E}">
        <p14:creationId xmlns:p14="http://schemas.microsoft.com/office/powerpoint/2010/main" val="2280844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the FA of our project, in the first level, which is the operational level, customers start with accessing our shopping assistant system, they will be required to pay for using either tablet only or both tablet and robotic cart.  They can return the tablet and cart after they finished their shopping then the cart and tablet will be ready for next use or recharged.</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Then we develop the second level function for using tablet and cart: the customers will interact with software application we developed, in the software, they could choose to use different services and control the robotic cart.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Take navigation as an example, the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level functional is developed here, customer start with inputting a target to search, either with voice input or text input, the navigation service will compute a path between the target position and current position of customers. Once customer confirms the path, they could either manually move cart or choose to automatically control the cart. Due to some environmental factors, the path can be updated, then customer need confirm the new path before continuing the navigation.</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5</a:t>
            </a:fld>
            <a:endParaRPr lang="en-US"/>
          </a:p>
        </p:txBody>
      </p:sp>
    </p:spTree>
    <p:extLst>
      <p:ext uri="{BB962C8B-B14F-4D97-AF65-F5344CB8AC3E}">
        <p14:creationId xmlns:p14="http://schemas.microsoft.com/office/powerpoint/2010/main" val="3929831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address customer needs for carrying bags, navigation, translation, and information searching, we have investigated some existing technologies and devices.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For shopping cart: </a:t>
            </a:r>
          </a:p>
          <a:p>
            <a:r>
              <a:rPr lang="en-US" sz="1200" kern="1200" dirty="0">
                <a:solidFill>
                  <a:schemeClr val="tx1"/>
                </a:solidFill>
                <a:effectLst/>
                <a:latin typeface="+mn-lt"/>
                <a:ea typeface="+mn-ea"/>
                <a:cs typeface="+mn-cs"/>
              </a:rPr>
              <a:t>When choose shopping cart, there are some SC in supermarket and we can just take that. But for shopping in the mall, such cart is too big and unwieldy to go upstairs or downstairs. What’s more, it is not fit in the SM environment.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Another option is that we can choose to design new cart with specific shape to fit in big shopping mall. But we should consider the time cost and money to develop it. Also, the performance and payload should be tested to meet the customers’ requirements.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For Navigation:</a:t>
            </a:r>
          </a:p>
          <a:p>
            <a:r>
              <a:rPr lang="en-US" sz="1200" kern="1200" dirty="0">
                <a:solidFill>
                  <a:schemeClr val="tx1"/>
                </a:solidFill>
                <a:effectLst/>
                <a:latin typeface="+mn-lt"/>
                <a:ea typeface="+mn-ea"/>
                <a:cs typeface="+mn-cs"/>
              </a:rPr>
              <a:t>Exiting technology for navigation is to use GPS or indoor position system. As GPS could not be used indoor because it’s no GPS signal inside the building, customers can only use indoor position system on phone to navigate and to support that, we can use IPS based on WIFI or Bluetooth.</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Translation service: </a:t>
            </a:r>
          </a:p>
          <a:p>
            <a:r>
              <a:rPr lang="en-US" sz="1200" kern="1200" dirty="0">
                <a:solidFill>
                  <a:schemeClr val="tx1"/>
                </a:solidFill>
                <a:effectLst/>
                <a:latin typeface="+mn-lt"/>
                <a:ea typeface="+mn-ea"/>
                <a:cs typeface="+mn-cs"/>
              </a:rPr>
              <a:t>For translation service, we can choose some available translation devices from market but the thing is that the cost is at least 120 $ each which is very expensive to those tourists who does not travel a lot.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And the second option is that we can choose to develop our own translation service which could be based on existing translation API or not. We need to have a further trade-off study on this.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Information searching</a:t>
            </a:r>
            <a:r>
              <a:rPr lang="zh-CN" alt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want to develop searching service like online shopping searching. Because we only find some brands which have search capability on their official website. This is not efficient for customers who want to search the product in the specific mall.</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7A4E40B-6B79-4C95-908F-AAD86BAE1273}" type="slidenum">
              <a:rPr lang="en-US" smtClean="0"/>
              <a:t>6</a:t>
            </a:fld>
            <a:endParaRPr lang="en-US"/>
          </a:p>
        </p:txBody>
      </p:sp>
    </p:spTree>
    <p:extLst>
      <p:ext uri="{BB962C8B-B14F-4D97-AF65-F5344CB8AC3E}">
        <p14:creationId xmlns:p14="http://schemas.microsoft.com/office/powerpoint/2010/main" val="1671073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Finally</a:t>
            </a:r>
            <a:r>
              <a:rPr lang="en-US" sz="1200" kern="1200" dirty="0">
                <a:solidFill>
                  <a:schemeClr val="tx1"/>
                </a:solidFill>
                <a:effectLst/>
                <a:latin typeface="+mn-lt"/>
                <a:ea typeface="+mn-ea"/>
                <a:cs typeface="+mn-cs"/>
              </a:rPr>
              <a:t>, we decided to combine all translation, navigation and information searching services in one Software Application and develop a light-weight, autonomously moveable cart which fits in mall.</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robotic cart can move around autonomously with keeping a certain distance to the tablet which is carried by customers. </a:t>
            </a:r>
            <a:r>
              <a:rPr lang="en-US" sz="1200" kern="1200">
                <a:solidFill>
                  <a:schemeClr val="tx1"/>
                </a:solidFill>
                <a:effectLst/>
                <a:latin typeface="+mn-lt"/>
                <a:ea typeface="+mn-ea"/>
                <a:cs typeface="+mn-cs"/>
              </a:rPr>
              <a:t>The communication between the robotic cart and tablet is based on BLE technology. </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7</a:t>
            </a:fld>
            <a:endParaRPr lang="en-US"/>
          </a:p>
        </p:txBody>
      </p:sp>
    </p:spTree>
    <p:extLst>
      <p:ext uri="{BB962C8B-B14F-4D97-AF65-F5344CB8AC3E}">
        <p14:creationId xmlns:p14="http://schemas.microsoft.com/office/powerpoint/2010/main" val="2412117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Yufeng Detail Design, Key Activities and Risk Management </a:t>
            </a:r>
          </a:p>
          <a:p>
            <a:endParaRPr lang="en-US" dirty="0"/>
          </a:p>
          <a:p>
            <a:r>
              <a:rPr lang="en-US" dirty="0"/>
              <a:t>About detail design. The key activities are in 3 stages</a:t>
            </a:r>
          </a:p>
          <a:p>
            <a:r>
              <a:rPr lang="en-US" dirty="0"/>
              <a:t>First stage is research and development </a:t>
            </a:r>
          </a:p>
          <a:p>
            <a:pPr marL="228600" indent="-228600">
              <a:buAutoNum type="arabicPeriod"/>
            </a:pPr>
            <a:r>
              <a:rPr lang="en-US" dirty="0"/>
              <a:t>robotic cart design, build and test</a:t>
            </a:r>
          </a:p>
          <a:p>
            <a:pPr marL="228600" indent="-228600">
              <a:buAutoNum type="arabicPeriod"/>
            </a:pPr>
            <a:r>
              <a:rPr lang="en-US" dirty="0"/>
              <a:t>Software application design, develop and test</a:t>
            </a:r>
          </a:p>
          <a:p>
            <a:pPr marL="228600" indent="-228600">
              <a:buAutoNum type="arabicPeriod"/>
            </a:pPr>
            <a:r>
              <a:rPr lang="en-US" dirty="0"/>
              <a:t>Information system design, develop and test</a:t>
            </a:r>
          </a:p>
          <a:p>
            <a:pPr marL="228600" indent="-228600">
              <a:buAutoNum type="arabicPeriod"/>
            </a:pPr>
            <a:r>
              <a:rPr lang="en-US" dirty="0"/>
              <a:t>Recharge system design, build and test</a:t>
            </a:r>
          </a:p>
          <a:p>
            <a:pPr marL="228600" indent="-228600">
              <a:buAutoNum type="arabicPeriod"/>
            </a:pPr>
            <a:r>
              <a:rPr lang="en-US" dirty="0"/>
              <a:t>Payment system design, develop and test</a:t>
            </a:r>
          </a:p>
          <a:p>
            <a:pPr marL="0" indent="0">
              <a:buNone/>
            </a:pPr>
            <a:r>
              <a:rPr lang="en-US" dirty="0"/>
              <a:t>The system will be integrated and tested after all the hardware and software developed.</a:t>
            </a:r>
          </a:p>
          <a:p>
            <a:pPr marL="0" indent="0">
              <a:buNone/>
            </a:pPr>
            <a:r>
              <a:rPr lang="en-US" dirty="0"/>
              <a:t>The second stage is manufacturing the robotic cart</a:t>
            </a:r>
          </a:p>
          <a:p>
            <a:pPr marL="0" indent="0">
              <a:buNone/>
            </a:pPr>
            <a:r>
              <a:rPr lang="en-US" dirty="0"/>
              <a:t>The last stage before operation is system deployment which includes the hardware system installation and personnel training for how to do support and maintenance.</a:t>
            </a:r>
          </a:p>
          <a:p>
            <a:pPr marL="0" indent="0">
              <a:buNone/>
            </a:pPr>
            <a:endParaRPr lang="en-US" dirty="0"/>
          </a:p>
          <a:p>
            <a:pPr marL="0" indent="0">
              <a:buNone/>
            </a:pPr>
            <a:r>
              <a:rPr lang="en-US" dirty="0"/>
              <a:t>The will be some risks in project lifecycle as well as in operational stage.</a:t>
            </a:r>
          </a:p>
          <a:p>
            <a:pPr marL="0" indent="0">
              <a:buNone/>
            </a:pPr>
            <a:r>
              <a:rPr lang="en-US" dirty="0"/>
              <a:t>For example, the software development might fall behind the schedule, our mitigation plan is to include 20% more time in the project timeline to account for the delays.</a:t>
            </a:r>
          </a:p>
          <a:p>
            <a:pPr marL="0" indent="0">
              <a:buNone/>
            </a:pPr>
            <a:r>
              <a:rPr lang="en-US" dirty="0"/>
              <a:t>The batter of robotic cart is dead, the mitigation plan is to include manually control mode of the robotic cart in design.</a:t>
            </a:r>
          </a:p>
          <a:p>
            <a:endParaRPr lang="en-US" dirty="0"/>
          </a:p>
        </p:txBody>
      </p:sp>
      <p:sp>
        <p:nvSpPr>
          <p:cNvPr id="4" name="Slide Number Placeholder 3"/>
          <p:cNvSpPr>
            <a:spLocks noGrp="1"/>
          </p:cNvSpPr>
          <p:nvPr>
            <p:ph type="sldNum" sz="quarter" idx="5"/>
          </p:nvPr>
        </p:nvSpPr>
        <p:spPr/>
        <p:txBody>
          <a:bodyPr/>
          <a:lstStyle/>
          <a:p>
            <a:fld id="{D7A4E40B-6B79-4C95-908F-AAD86BAE1273}" type="slidenum">
              <a:rPr lang="en-US" smtClean="0"/>
              <a:t>8</a:t>
            </a:fld>
            <a:endParaRPr lang="en-US"/>
          </a:p>
        </p:txBody>
      </p:sp>
    </p:spTree>
    <p:extLst>
      <p:ext uri="{BB962C8B-B14F-4D97-AF65-F5344CB8AC3E}">
        <p14:creationId xmlns:p14="http://schemas.microsoft.com/office/powerpoint/2010/main" val="887169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Yufeng, Detail Design, Maintenance flow and TPM allocation</a:t>
            </a:r>
          </a:p>
          <a:p>
            <a:endParaRPr lang="en-US" dirty="0"/>
          </a:p>
          <a:p>
            <a:r>
              <a:rPr lang="en-US" dirty="0"/>
              <a:t>This is the operation flow of the system</a:t>
            </a:r>
          </a:p>
          <a:p>
            <a:r>
              <a:rPr lang="en-US" dirty="0"/>
              <a:t>Start with access to the system, customers are required pay for use either the table only or both the table and robotic cart. Once they finish their shopping, they could return the tablet and cart.</a:t>
            </a:r>
          </a:p>
          <a:p>
            <a:r>
              <a:rPr lang="en-US" dirty="0"/>
              <a:t>The cart will be accessed by other customers or be recharged at the recharge center if the battery fall below of certain level.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maintenance flow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robotic cart or the tablet are failed to be operated, some personnel in the mall will show up to support, with some inspection, the fault will be isolated to unit level and fault unit will be removed and replaced with a new one and then be transported to maintenance shop for repairing, and will be transported back to mall after repaired. </a:t>
            </a:r>
          </a:p>
          <a:p>
            <a:endParaRPr lang="en-US" dirty="0"/>
          </a:p>
          <a:p>
            <a:r>
              <a:rPr lang="en-US" dirty="0"/>
              <a:t>The major technical performance measure of the system are operational availability, mean time between maintenance, Mean corrective maintenance time, failure rate.  </a:t>
            </a:r>
          </a:p>
          <a:p>
            <a:r>
              <a:rPr lang="en-US" dirty="0"/>
              <a:t>The technical performance measure are allocated to each sub systems, for example the software app, it shall be able to be operated at least 12 hours a day, the mean time between maintenance should be around one year, and the mean corrective maintenance time should be 12 hours and the mean response time should be 0.5 second.</a:t>
            </a:r>
          </a:p>
        </p:txBody>
      </p:sp>
      <p:sp>
        <p:nvSpPr>
          <p:cNvPr id="4" name="Slide Number Placeholder 3"/>
          <p:cNvSpPr>
            <a:spLocks noGrp="1"/>
          </p:cNvSpPr>
          <p:nvPr>
            <p:ph type="sldNum" sz="quarter" idx="5"/>
          </p:nvPr>
        </p:nvSpPr>
        <p:spPr/>
        <p:txBody>
          <a:bodyPr/>
          <a:lstStyle/>
          <a:p>
            <a:fld id="{D7A4E40B-6B79-4C95-908F-AAD86BAE1273}" type="slidenum">
              <a:rPr lang="en-US" smtClean="0"/>
              <a:t>9</a:t>
            </a:fld>
            <a:endParaRPr lang="en-US"/>
          </a:p>
        </p:txBody>
      </p:sp>
    </p:spTree>
    <p:extLst>
      <p:ext uri="{BB962C8B-B14F-4D97-AF65-F5344CB8AC3E}">
        <p14:creationId xmlns:p14="http://schemas.microsoft.com/office/powerpoint/2010/main" val="2418373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E8615-C885-45C4-BAFB-B8243D8DCD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49A6CC-9E5F-4D0E-BDA3-4DB68B8E58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E8D220-0CCB-4F1E-99A3-D1CEAF74C87E}"/>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5" name="Footer Placeholder 4">
            <a:extLst>
              <a:ext uri="{FF2B5EF4-FFF2-40B4-BE49-F238E27FC236}">
                <a16:creationId xmlns:a16="http://schemas.microsoft.com/office/drawing/2014/main" id="{F578F9B7-DCDE-48B3-AC0C-7A356450FD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A6A714-3006-4AAC-9769-47957ACE5BDA}"/>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1399058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39B61-CD3A-42BB-B057-46B684ADBD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181872-1D09-491E-BFF1-4324EC2D12A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36777D-778E-4879-8C23-3067EA8E1457}"/>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5" name="Footer Placeholder 4">
            <a:extLst>
              <a:ext uri="{FF2B5EF4-FFF2-40B4-BE49-F238E27FC236}">
                <a16:creationId xmlns:a16="http://schemas.microsoft.com/office/drawing/2014/main" id="{0E73A3BB-7352-4299-93F7-68CFDE66C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942761-5F41-40CF-AD8B-ACEC0868D12D}"/>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4084464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D5E839-FC52-4CE2-8D95-6C2DF99E46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838CAC-8CFB-4199-8B6B-F81788E9AF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F1D57-AE5F-4D13-A842-6D865A102B1E}"/>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5" name="Footer Placeholder 4">
            <a:extLst>
              <a:ext uri="{FF2B5EF4-FFF2-40B4-BE49-F238E27FC236}">
                <a16:creationId xmlns:a16="http://schemas.microsoft.com/office/drawing/2014/main" id="{7662B2E9-4C81-440A-B1A2-2ECCA404F5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DB095B-6751-4895-A172-EBFCB4ED03E7}"/>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21717713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E7A0C9-5056-4B60-8E10-C7BE7C291188}"/>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DB76F76D-32A9-41A9-BB58-A285B67FF7E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日期占位符 3">
            <a:extLst>
              <a:ext uri="{FF2B5EF4-FFF2-40B4-BE49-F238E27FC236}">
                <a16:creationId xmlns:a16="http://schemas.microsoft.com/office/drawing/2014/main" id="{F0942B96-9C34-4832-AD1C-223ABFB12D13}"/>
              </a:ext>
            </a:extLst>
          </p:cNvPr>
          <p:cNvSpPr>
            <a:spLocks noGrp="1"/>
          </p:cNvSpPr>
          <p:nvPr>
            <p:ph type="dt" sz="half" idx="10"/>
          </p:nvPr>
        </p:nvSpPr>
        <p:spPr/>
        <p:txBody>
          <a:bodyPr/>
          <a:lstStyle/>
          <a:p>
            <a:fld id="{956F7B2B-B8FD-43FA-A502-C87F46C521E5}" type="datetimeFigureOut">
              <a:rPr lang="en-US" smtClean="0"/>
              <a:t>4/30/2019</a:t>
            </a:fld>
            <a:endParaRPr lang="en-US"/>
          </a:p>
        </p:txBody>
      </p:sp>
      <p:sp>
        <p:nvSpPr>
          <p:cNvPr id="5" name="页脚占位符 4">
            <a:extLst>
              <a:ext uri="{FF2B5EF4-FFF2-40B4-BE49-F238E27FC236}">
                <a16:creationId xmlns:a16="http://schemas.microsoft.com/office/drawing/2014/main" id="{691CC59C-E843-4DBC-BA0F-D04808B1ABE6}"/>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682473DB-C1FF-4479-A1D9-4AAA90FAF61E}"/>
              </a:ext>
            </a:extLst>
          </p:cNvPr>
          <p:cNvSpPr>
            <a:spLocks noGrp="1"/>
          </p:cNvSpPr>
          <p:nvPr>
            <p:ph type="sldNum" sz="quarter" idx="12"/>
          </p:nvPr>
        </p:nvSpPr>
        <p:spPr/>
        <p:txBody>
          <a:bodyPr/>
          <a:lstStyle/>
          <a:p>
            <a:fld id="{AF557076-5245-4288-B13D-F97F48E39795}" type="slidenum">
              <a:rPr lang="en-US" smtClean="0"/>
              <a:t>‹#›</a:t>
            </a:fld>
            <a:endParaRPr lang="en-US"/>
          </a:p>
        </p:txBody>
      </p:sp>
    </p:spTree>
    <p:extLst>
      <p:ext uri="{BB962C8B-B14F-4D97-AF65-F5344CB8AC3E}">
        <p14:creationId xmlns:p14="http://schemas.microsoft.com/office/powerpoint/2010/main" val="428646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17CAE0-D7C2-47FF-9582-339413494D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798AFA84-9F88-4272-80A9-507459507C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30074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828B2-C08E-4DC3-8FD0-AB8A73F196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1C8CE3-25B4-4C0B-B373-59FFF26515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4BAAD7-6F47-4CE8-805B-C889F49605E7}"/>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5" name="Footer Placeholder 4">
            <a:extLst>
              <a:ext uri="{FF2B5EF4-FFF2-40B4-BE49-F238E27FC236}">
                <a16:creationId xmlns:a16="http://schemas.microsoft.com/office/drawing/2014/main" id="{81509E31-5EE2-4640-8AB9-0B1441046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4817EA-775E-496A-9DBF-E02C7389CAB0}"/>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3714065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B8D33-87B3-43F4-8AE4-126BFECD51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9B5752-4DEE-489D-9713-0527C28D1F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BDC2B2-AB17-49A1-8074-CF68602427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2073A8-BF80-4471-9C18-3030AD413469}"/>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6" name="Footer Placeholder 5">
            <a:extLst>
              <a:ext uri="{FF2B5EF4-FFF2-40B4-BE49-F238E27FC236}">
                <a16:creationId xmlns:a16="http://schemas.microsoft.com/office/drawing/2014/main" id="{B12A94AB-6978-4932-AB83-5ABEB4F5A6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BE854A-F2EA-41CF-984C-60043F3834C2}"/>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1758823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DD8C5-2D47-40E5-845F-44FF93F0F57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DD4168-C5ED-40C1-B20F-2521F816DD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4D3F2F-AC02-45CE-9F3E-78807E6BA0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74770D-D1F7-410C-BEBF-19973D9F0A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E9CB7F-BFDC-4D50-BAAC-78E4DF9589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05C742-B2BA-4A9F-9D53-22C1F5BD37C0}"/>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8" name="Footer Placeholder 7">
            <a:extLst>
              <a:ext uri="{FF2B5EF4-FFF2-40B4-BE49-F238E27FC236}">
                <a16:creationId xmlns:a16="http://schemas.microsoft.com/office/drawing/2014/main" id="{4DCEAA0E-2591-4591-AE7E-E1F1B419D9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706669-42D2-448B-98D9-7987C94DA144}"/>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1401507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06BE4-15E3-45C1-9375-7900C3DB75D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228456-E1FB-4F7C-A0F5-BBB51487B310}"/>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4" name="Footer Placeholder 3">
            <a:extLst>
              <a:ext uri="{FF2B5EF4-FFF2-40B4-BE49-F238E27FC236}">
                <a16:creationId xmlns:a16="http://schemas.microsoft.com/office/drawing/2014/main" id="{68A51896-7E10-4F32-88D2-6D67C32761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E7C52F-D904-492D-99E0-798FA63BEB7D}"/>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3104019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002C8-A5DF-426E-83CF-FA65B242121C}"/>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3" name="Footer Placeholder 2">
            <a:extLst>
              <a:ext uri="{FF2B5EF4-FFF2-40B4-BE49-F238E27FC236}">
                <a16:creationId xmlns:a16="http://schemas.microsoft.com/office/drawing/2014/main" id="{0121DCE3-6E37-4DA6-99DF-E79502D53B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3E1931-55C9-4307-ACC9-EB30856EDE4B}"/>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3593600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D1329-5E2C-4792-A198-92D5CF1E89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54A0DE-8320-4B21-B109-4BA42B2E88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70FD6F-6C09-4A85-91A0-D0936F7DCD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6A4842-6CDF-4991-9A33-32A87CAF5886}"/>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6" name="Footer Placeholder 5">
            <a:extLst>
              <a:ext uri="{FF2B5EF4-FFF2-40B4-BE49-F238E27FC236}">
                <a16:creationId xmlns:a16="http://schemas.microsoft.com/office/drawing/2014/main" id="{54602414-B072-4B99-A5E3-5EC01630FA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4FE4A-4808-4D2A-A348-6659518B1497}"/>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1394374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51EE-15EF-4264-9287-5E418E2DB4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9857DB-2D94-4B47-8C6D-E434FCFFA5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B16684-AA59-4FF9-A8E0-C015ED59C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C7C967-96A4-4E88-94BC-32BCCC59988C}"/>
              </a:ext>
            </a:extLst>
          </p:cNvPr>
          <p:cNvSpPr>
            <a:spLocks noGrp="1"/>
          </p:cNvSpPr>
          <p:nvPr>
            <p:ph type="dt" sz="half" idx="10"/>
          </p:nvPr>
        </p:nvSpPr>
        <p:spPr/>
        <p:txBody>
          <a:bodyPr/>
          <a:lstStyle/>
          <a:p>
            <a:fld id="{87361B69-A28D-4673-8FEB-58F965850838}" type="datetimeFigureOut">
              <a:rPr lang="en-US" smtClean="0"/>
              <a:t>4/30/2019</a:t>
            </a:fld>
            <a:endParaRPr lang="en-US"/>
          </a:p>
        </p:txBody>
      </p:sp>
      <p:sp>
        <p:nvSpPr>
          <p:cNvPr id="6" name="Footer Placeholder 5">
            <a:extLst>
              <a:ext uri="{FF2B5EF4-FFF2-40B4-BE49-F238E27FC236}">
                <a16:creationId xmlns:a16="http://schemas.microsoft.com/office/drawing/2014/main" id="{FC2A337E-CCBC-4485-A4F6-F49C97BA62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B12056-E0E7-4AA1-853A-FBD710882553}"/>
              </a:ext>
            </a:extLst>
          </p:cNvPr>
          <p:cNvSpPr>
            <a:spLocks noGrp="1"/>
          </p:cNvSpPr>
          <p:nvPr>
            <p:ph type="sldNum" sz="quarter" idx="12"/>
          </p:nvPr>
        </p:nvSpPr>
        <p:spPr/>
        <p:txBody>
          <a:bodyPr/>
          <a:lstStyle/>
          <a:p>
            <a:fld id="{1E507706-5707-417D-87FD-EB247FDDD07C}" type="slidenum">
              <a:rPr lang="en-US" smtClean="0"/>
              <a:t>‹#›</a:t>
            </a:fld>
            <a:endParaRPr lang="en-US"/>
          </a:p>
        </p:txBody>
      </p:sp>
    </p:spTree>
    <p:extLst>
      <p:ext uri="{BB962C8B-B14F-4D97-AF65-F5344CB8AC3E}">
        <p14:creationId xmlns:p14="http://schemas.microsoft.com/office/powerpoint/2010/main" val="1989481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36A73D-3AC3-46D2-AEBE-F9DED6050F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61C69F-8AEC-43FC-8871-97F78769D5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B691B7-6BB9-417C-887B-976EAB1CDB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361B69-A28D-4673-8FEB-58F965850838}" type="datetimeFigureOut">
              <a:rPr lang="en-US" smtClean="0"/>
              <a:t>4/30/2019</a:t>
            </a:fld>
            <a:endParaRPr lang="en-US"/>
          </a:p>
        </p:txBody>
      </p:sp>
      <p:sp>
        <p:nvSpPr>
          <p:cNvPr id="5" name="Footer Placeholder 4">
            <a:extLst>
              <a:ext uri="{FF2B5EF4-FFF2-40B4-BE49-F238E27FC236}">
                <a16:creationId xmlns:a16="http://schemas.microsoft.com/office/drawing/2014/main" id="{B25024B0-E62D-4D46-9330-902536EEA3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8BFA4D-3724-4406-8621-68D7EDF5A2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507706-5707-417D-87FD-EB247FDDD07C}" type="slidenum">
              <a:rPr lang="en-US" smtClean="0"/>
              <a:t>‹#›</a:t>
            </a:fld>
            <a:endParaRPr lang="en-US"/>
          </a:p>
        </p:txBody>
      </p:sp>
    </p:spTree>
    <p:extLst>
      <p:ext uri="{BB962C8B-B14F-4D97-AF65-F5344CB8AC3E}">
        <p14:creationId xmlns:p14="http://schemas.microsoft.com/office/powerpoint/2010/main" val="1445367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image" Target="../media/image10.png"/><Relationship Id="rId18" Type="http://schemas.openxmlformats.org/officeDocument/2006/relationships/image" Target="../media/image15.svg"/><Relationship Id="rId26" Type="http://schemas.openxmlformats.org/officeDocument/2006/relationships/image" Target="../media/image23.svg"/><Relationship Id="rId39" Type="http://schemas.openxmlformats.org/officeDocument/2006/relationships/image" Target="../media/image36.png"/><Relationship Id="rId3" Type="http://schemas.openxmlformats.org/officeDocument/2006/relationships/image" Target="../media/image1.png"/><Relationship Id="rId21" Type="http://schemas.openxmlformats.org/officeDocument/2006/relationships/image" Target="../media/image18.png"/><Relationship Id="rId34" Type="http://schemas.openxmlformats.org/officeDocument/2006/relationships/image" Target="../media/image31.svg"/><Relationship Id="rId42" Type="http://schemas.openxmlformats.org/officeDocument/2006/relationships/image" Target="../media/image39.svg"/><Relationship Id="rId7" Type="http://schemas.openxmlformats.org/officeDocument/2006/relationships/image" Target="../media/image4.png"/><Relationship Id="rId12" Type="http://schemas.openxmlformats.org/officeDocument/2006/relationships/image" Target="../media/image9.svg"/><Relationship Id="rId17" Type="http://schemas.openxmlformats.org/officeDocument/2006/relationships/image" Target="../media/image14.png"/><Relationship Id="rId25" Type="http://schemas.openxmlformats.org/officeDocument/2006/relationships/image" Target="../media/image22.png"/><Relationship Id="rId33" Type="http://schemas.openxmlformats.org/officeDocument/2006/relationships/image" Target="../media/image30.png"/><Relationship Id="rId38" Type="http://schemas.openxmlformats.org/officeDocument/2006/relationships/image" Target="../media/image35.svg"/><Relationship Id="rId46" Type="http://schemas.openxmlformats.org/officeDocument/2006/relationships/image" Target="../media/image43.svg"/><Relationship Id="rId2" Type="http://schemas.openxmlformats.org/officeDocument/2006/relationships/notesSlide" Target="../notesSlides/notesSlide1.xml"/><Relationship Id="rId16" Type="http://schemas.openxmlformats.org/officeDocument/2006/relationships/image" Target="../media/image13.svg"/><Relationship Id="rId20" Type="http://schemas.openxmlformats.org/officeDocument/2006/relationships/image" Target="../media/image17.svg"/><Relationship Id="rId29" Type="http://schemas.openxmlformats.org/officeDocument/2006/relationships/image" Target="../media/image26.png"/><Relationship Id="rId41" Type="http://schemas.openxmlformats.org/officeDocument/2006/relationships/image" Target="../media/image38.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8.png"/><Relationship Id="rId24" Type="http://schemas.openxmlformats.org/officeDocument/2006/relationships/image" Target="../media/image21.svg"/><Relationship Id="rId32" Type="http://schemas.openxmlformats.org/officeDocument/2006/relationships/image" Target="../media/image29.svg"/><Relationship Id="rId37" Type="http://schemas.openxmlformats.org/officeDocument/2006/relationships/image" Target="../media/image34.png"/><Relationship Id="rId40" Type="http://schemas.openxmlformats.org/officeDocument/2006/relationships/image" Target="../media/image37.svg"/><Relationship Id="rId45" Type="http://schemas.openxmlformats.org/officeDocument/2006/relationships/image" Target="../media/image42.png"/><Relationship Id="rId5" Type="http://schemas.openxmlformats.org/officeDocument/2006/relationships/image" Target="../media/image2.png"/><Relationship Id="rId15" Type="http://schemas.openxmlformats.org/officeDocument/2006/relationships/image" Target="../media/image12.png"/><Relationship Id="rId23" Type="http://schemas.openxmlformats.org/officeDocument/2006/relationships/image" Target="../media/image20.png"/><Relationship Id="rId28" Type="http://schemas.openxmlformats.org/officeDocument/2006/relationships/image" Target="../media/image25.svg"/><Relationship Id="rId36" Type="http://schemas.openxmlformats.org/officeDocument/2006/relationships/image" Target="../media/image33.svg"/><Relationship Id="rId10" Type="http://schemas.openxmlformats.org/officeDocument/2006/relationships/image" Target="../media/image7.svg"/><Relationship Id="rId19" Type="http://schemas.openxmlformats.org/officeDocument/2006/relationships/image" Target="../media/image16.png"/><Relationship Id="rId31" Type="http://schemas.openxmlformats.org/officeDocument/2006/relationships/image" Target="../media/image28.png"/><Relationship Id="rId44" Type="http://schemas.openxmlformats.org/officeDocument/2006/relationships/image" Target="../media/image41.svg"/><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11.svg"/><Relationship Id="rId22" Type="http://schemas.openxmlformats.org/officeDocument/2006/relationships/image" Target="../media/image19.svg"/><Relationship Id="rId27" Type="http://schemas.openxmlformats.org/officeDocument/2006/relationships/image" Target="../media/image24.png"/><Relationship Id="rId30" Type="http://schemas.openxmlformats.org/officeDocument/2006/relationships/image" Target="../media/image27.svg"/><Relationship Id="rId35" Type="http://schemas.openxmlformats.org/officeDocument/2006/relationships/image" Target="../media/image32.png"/><Relationship Id="rId43" Type="http://schemas.openxmlformats.org/officeDocument/2006/relationships/image" Target="../media/image40.png"/></Relationships>
</file>

<file path=ppt/slides/_rels/slide10.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Super_Brand_Mall" TargetMode="External"/><Relationship Id="rId2" Type="http://schemas.openxmlformats.org/officeDocument/2006/relationships/hyperlink" Target="https://en.wikipedia.org/wiki/Program_evaluation_and_review_technique" TargetMode="External"/><Relationship Id="rId1" Type="http://schemas.openxmlformats.org/officeDocument/2006/relationships/slideLayout" Target="../slideLayouts/slideLayout2.xml"/><Relationship Id="rId6" Type="http://schemas.openxmlformats.org/officeDocument/2006/relationships/hyperlink" Target="https://iamili.com/us/" TargetMode="External"/><Relationship Id="rId5" Type="http://schemas.openxmlformats.org/officeDocument/2006/relationships/hyperlink" Target="https://senion.com/indoor-positioning-system/" TargetMode="External"/><Relationship Id="rId4" Type="http://schemas.openxmlformats.org/officeDocument/2006/relationships/hyperlink" Target="https://en.wikipedia.org/wiki/Indoor_positioning_syste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4.tmp"/><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7.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image" Target="../media/image49.jpeg"/><Relationship Id="rId7" Type="http://schemas.openxmlformats.org/officeDocument/2006/relationships/image" Target="../media/image53.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jpeg"/><Relationship Id="rId10" Type="http://schemas.openxmlformats.org/officeDocument/2006/relationships/image" Target="../media/image56.png"/><Relationship Id="rId4" Type="http://schemas.openxmlformats.org/officeDocument/2006/relationships/image" Target="../media/image50.png"/><Relationship Id="rId9" Type="http://schemas.openxmlformats.org/officeDocument/2006/relationships/image" Target="../media/image55.png"/></Relationships>
</file>

<file path=ppt/slides/_rels/slide7.xml.rels><?xml version="1.0" encoding="UTF-8" standalone="yes"?>
<Relationships xmlns="http://schemas.openxmlformats.org/package/2006/relationships"><Relationship Id="rId8" Type="http://schemas.openxmlformats.org/officeDocument/2006/relationships/image" Target="../media/image23.svg"/><Relationship Id="rId13" Type="http://schemas.openxmlformats.org/officeDocument/2006/relationships/image" Target="../media/image28.png"/><Relationship Id="rId18" Type="http://schemas.openxmlformats.org/officeDocument/2006/relationships/image" Target="../media/image35.svg"/><Relationship Id="rId26" Type="http://schemas.openxmlformats.org/officeDocument/2006/relationships/image" Target="../media/image41.svg"/><Relationship Id="rId3" Type="http://schemas.openxmlformats.org/officeDocument/2006/relationships/image" Target="../media/image2.png"/><Relationship Id="rId21" Type="http://schemas.openxmlformats.org/officeDocument/2006/relationships/image" Target="../media/image36.png"/><Relationship Id="rId7" Type="http://schemas.openxmlformats.org/officeDocument/2006/relationships/image" Target="../media/image22.png"/><Relationship Id="rId12" Type="http://schemas.openxmlformats.org/officeDocument/2006/relationships/image" Target="../media/image27.svg"/><Relationship Id="rId17" Type="http://schemas.openxmlformats.org/officeDocument/2006/relationships/image" Target="../media/image34.png"/><Relationship Id="rId25" Type="http://schemas.openxmlformats.org/officeDocument/2006/relationships/image" Target="../media/image40.png"/><Relationship Id="rId2" Type="http://schemas.openxmlformats.org/officeDocument/2006/relationships/notesSlide" Target="../notesSlides/notesSlide7.xml"/><Relationship Id="rId16" Type="http://schemas.openxmlformats.org/officeDocument/2006/relationships/image" Target="../media/image15.svg"/><Relationship Id="rId20" Type="http://schemas.openxmlformats.org/officeDocument/2006/relationships/image" Target="../media/image33.svg"/><Relationship Id="rId1" Type="http://schemas.openxmlformats.org/officeDocument/2006/relationships/slideLayout" Target="../slideLayouts/slideLayout2.xml"/><Relationship Id="rId6" Type="http://schemas.openxmlformats.org/officeDocument/2006/relationships/image" Target="../media/image9.svg"/><Relationship Id="rId11" Type="http://schemas.openxmlformats.org/officeDocument/2006/relationships/image" Target="../media/image26.png"/><Relationship Id="rId24" Type="http://schemas.openxmlformats.org/officeDocument/2006/relationships/image" Target="../media/image39.svg"/><Relationship Id="rId5" Type="http://schemas.openxmlformats.org/officeDocument/2006/relationships/image" Target="../media/image8.png"/><Relationship Id="rId15" Type="http://schemas.openxmlformats.org/officeDocument/2006/relationships/image" Target="../media/image14.png"/><Relationship Id="rId23" Type="http://schemas.openxmlformats.org/officeDocument/2006/relationships/image" Target="../media/image38.png"/><Relationship Id="rId10" Type="http://schemas.openxmlformats.org/officeDocument/2006/relationships/image" Target="../media/image25.svg"/><Relationship Id="rId19" Type="http://schemas.openxmlformats.org/officeDocument/2006/relationships/image" Target="../media/image32.png"/><Relationship Id="rId4" Type="http://schemas.openxmlformats.org/officeDocument/2006/relationships/image" Target="../media/image3.svg"/><Relationship Id="rId9" Type="http://schemas.openxmlformats.org/officeDocument/2006/relationships/image" Target="../media/image24.png"/><Relationship Id="rId14" Type="http://schemas.openxmlformats.org/officeDocument/2006/relationships/image" Target="../media/image29.svg"/><Relationship Id="rId22" Type="http://schemas.openxmlformats.org/officeDocument/2006/relationships/image" Target="../media/image3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6A35A27-F84F-4D97-B2DB-091FE92BC8B9}"/>
              </a:ext>
            </a:extLst>
          </p:cNvPr>
          <p:cNvGrpSpPr/>
          <p:nvPr/>
        </p:nvGrpSpPr>
        <p:grpSpPr>
          <a:xfrm>
            <a:off x="-8227" y="1"/>
            <a:ext cx="12200227" cy="6857998"/>
            <a:chOff x="-8227" y="1"/>
            <a:chExt cx="12200227" cy="6857998"/>
          </a:xfrm>
        </p:grpSpPr>
        <p:pic>
          <p:nvPicPr>
            <p:cNvPr id="1028" name="Picture 4" descr="https://wallstreetnation.com/wp-content/uploads/2017/01/wsnpic8-11.jpg">
              <a:extLst>
                <a:ext uri="{FF2B5EF4-FFF2-40B4-BE49-F238E27FC236}">
                  <a16:creationId xmlns:a16="http://schemas.microsoft.com/office/drawing/2014/main" id="{1ABF2636-1971-4C88-B509-79E7EE69859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1"/>
              <a:ext cx="9626406" cy="5420374"/>
            </a:xfrm>
            <a:prstGeom prst="rect">
              <a:avLst/>
            </a:prstGeom>
            <a:noFill/>
            <a:extLst>
              <a:ext uri="{909E8E84-426E-40DD-AFC4-6F175D3DCCD1}">
                <a14:hiddenFill xmlns:a14="http://schemas.microsoft.com/office/drawing/2010/main">
                  <a:solidFill>
                    <a:srgbClr val="FFFFFF"/>
                  </a:solidFill>
                </a14:hiddenFill>
              </a:ext>
            </a:extLst>
          </p:spPr>
        </p:pic>
        <p:pic>
          <p:nvPicPr>
            <p:cNvPr id="1043" name="Graphic 1042" descr="Map with pin">
              <a:extLst>
                <a:ext uri="{FF2B5EF4-FFF2-40B4-BE49-F238E27FC236}">
                  <a16:creationId xmlns:a16="http://schemas.microsoft.com/office/drawing/2014/main" id="{A2E8DDBE-0166-4966-8C8E-1C479396A5F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765098" y="1157393"/>
              <a:ext cx="914400" cy="914400"/>
            </a:xfrm>
            <a:prstGeom prst="rect">
              <a:avLst/>
            </a:prstGeom>
          </p:spPr>
        </p:pic>
        <p:pic>
          <p:nvPicPr>
            <p:cNvPr id="1047" name="Graphic 1046" descr="Tools">
              <a:extLst>
                <a:ext uri="{FF2B5EF4-FFF2-40B4-BE49-F238E27FC236}">
                  <a16:creationId xmlns:a16="http://schemas.microsoft.com/office/drawing/2014/main" id="{0F243CBB-E92A-41BE-BA9C-083F4A55068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192135" y="5639645"/>
              <a:ext cx="914400" cy="914400"/>
            </a:xfrm>
            <a:prstGeom prst="rect">
              <a:avLst/>
            </a:prstGeom>
          </p:spPr>
        </p:pic>
        <p:pic>
          <p:nvPicPr>
            <p:cNvPr id="1049" name="Graphic 1048" descr="Factory">
              <a:extLst>
                <a:ext uri="{FF2B5EF4-FFF2-40B4-BE49-F238E27FC236}">
                  <a16:creationId xmlns:a16="http://schemas.microsoft.com/office/drawing/2014/main" id="{011F78BC-FA6A-4C0E-B83F-7D3FF17F359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421005" y="5639645"/>
              <a:ext cx="914400" cy="914400"/>
            </a:xfrm>
            <a:prstGeom prst="rect">
              <a:avLst/>
            </a:prstGeom>
          </p:spPr>
        </p:pic>
        <p:pic>
          <p:nvPicPr>
            <p:cNvPr id="1053" name="Graphic 1052" descr="Call center">
              <a:extLst>
                <a:ext uri="{FF2B5EF4-FFF2-40B4-BE49-F238E27FC236}">
                  <a16:creationId xmlns:a16="http://schemas.microsoft.com/office/drawing/2014/main" id="{44DD30F4-5B1E-44A8-B479-C6DE116E46F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715235" y="145103"/>
              <a:ext cx="914400" cy="914400"/>
            </a:xfrm>
            <a:prstGeom prst="rect">
              <a:avLst/>
            </a:prstGeom>
          </p:spPr>
        </p:pic>
        <p:pic>
          <p:nvPicPr>
            <p:cNvPr id="1055" name="Graphic 1054" descr="Battery charging">
              <a:extLst>
                <a:ext uri="{FF2B5EF4-FFF2-40B4-BE49-F238E27FC236}">
                  <a16:creationId xmlns:a16="http://schemas.microsoft.com/office/drawing/2014/main" id="{650520E4-3265-4030-B1E7-A2E51E87447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7785" y="5639645"/>
              <a:ext cx="914400" cy="914400"/>
            </a:xfrm>
            <a:prstGeom prst="rect">
              <a:avLst/>
            </a:prstGeom>
          </p:spPr>
        </p:pic>
        <p:pic>
          <p:nvPicPr>
            <p:cNvPr id="33" name="Graphic 32" descr="Bug under magnifying glass">
              <a:extLst>
                <a:ext uri="{FF2B5EF4-FFF2-40B4-BE49-F238E27FC236}">
                  <a16:creationId xmlns:a16="http://schemas.microsoft.com/office/drawing/2014/main" id="{C05A183D-A4D1-4911-8759-6B3680FD256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4963265" y="5639645"/>
              <a:ext cx="914400" cy="914400"/>
            </a:xfrm>
            <a:prstGeom prst="rect">
              <a:avLst/>
            </a:prstGeom>
          </p:spPr>
        </p:pic>
        <p:pic>
          <p:nvPicPr>
            <p:cNvPr id="67" name="Graphic 66" descr="Wireless">
              <a:extLst>
                <a:ext uri="{FF2B5EF4-FFF2-40B4-BE49-F238E27FC236}">
                  <a16:creationId xmlns:a16="http://schemas.microsoft.com/office/drawing/2014/main" id="{7C3D16D5-C77F-4B9C-AFA6-7F00C1F7E1CC}"/>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9965903">
              <a:off x="1627531" y="390392"/>
              <a:ext cx="914400" cy="914400"/>
            </a:xfrm>
            <a:prstGeom prst="rect">
              <a:avLst/>
            </a:prstGeom>
          </p:spPr>
        </p:pic>
        <p:pic>
          <p:nvPicPr>
            <p:cNvPr id="68" name="Graphic 67" descr="Wireless">
              <a:extLst>
                <a:ext uri="{FF2B5EF4-FFF2-40B4-BE49-F238E27FC236}">
                  <a16:creationId xmlns:a16="http://schemas.microsoft.com/office/drawing/2014/main" id="{8ECA1E55-4C08-4832-9F1B-D7286000E0F1}"/>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rot="15198021">
              <a:off x="7372203" y="986551"/>
              <a:ext cx="914400" cy="914400"/>
            </a:xfrm>
            <a:prstGeom prst="rect">
              <a:avLst/>
            </a:prstGeom>
          </p:spPr>
        </p:pic>
        <p:pic>
          <p:nvPicPr>
            <p:cNvPr id="39" name="Graphic 38" descr="Database">
              <a:extLst>
                <a:ext uri="{FF2B5EF4-FFF2-40B4-BE49-F238E27FC236}">
                  <a16:creationId xmlns:a16="http://schemas.microsoft.com/office/drawing/2014/main" id="{6DB5B78F-2012-4AFD-AA46-6D9F74570AD2}"/>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276655" y="5639645"/>
              <a:ext cx="914400" cy="914400"/>
            </a:xfrm>
            <a:prstGeom prst="rect">
              <a:avLst/>
            </a:prstGeom>
          </p:spPr>
        </p:pic>
        <p:pic>
          <p:nvPicPr>
            <p:cNvPr id="43" name="Graphic 42" descr="Syncing cloud">
              <a:extLst>
                <a:ext uri="{FF2B5EF4-FFF2-40B4-BE49-F238E27FC236}">
                  <a16:creationId xmlns:a16="http://schemas.microsoft.com/office/drawing/2014/main" id="{E972E91B-A514-4565-AF0C-B155B987D304}"/>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2505525" y="5639645"/>
              <a:ext cx="914400" cy="914400"/>
            </a:xfrm>
            <a:prstGeom prst="rect">
              <a:avLst/>
            </a:prstGeom>
          </p:spPr>
        </p:pic>
        <p:pic>
          <p:nvPicPr>
            <p:cNvPr id="47" name="Graphic 46" descr="Construction worker">
              <a:extLst>
                <a:ext uri="{FF2B5EF4-FFF2-40B4-BE49-F238E27FC236}">
                  <a16:creationId xmlns:a16="http://schemas.microsoft.com/office/drawing/2014/main" id="{2128BFE9-1503-4BDC-9614-6FFB07CF7015}"/>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3734395" y="5639645"/>
              <a:ext cx="914400" cy="914400"/>
            </a:xfrm>
            <a:prstGeom prst="rect">
              <a:avLst/>
            </a:prstGeom>
          </p:spPr>
        </p:pic>
        <p:grpSp>
          <p:nvGrpSpPr>
            <p:cNvPr id="54" name="Group 53">
              <a:extLst>
                <a:ext uri="{FF2B5EF4-FFF2-40B4-BE49-F238E27FC236}">
                  <a16:creationId xmlns:a16="http://schemas.microsoft.com/office/drawing/2014/main" id="{057C0983-8EB2-42AD-8C0E-28D57027C47B}"/>
                </a:ext>
              </a:extLst>
            </p:cNvPr>
            <p:cNvGrpSpPr/>
            <p:nvPr/>
          </p:nvGrpSpPr>
          <p:grpSpPr>
            <a:xfrm>
              <a:off x="6007536" y="2902381"/>
              <a:ext cx="1549217" cy="2210747"/>
              <a:chOff x="4992488" y="2806111"/>
              <a:chExt cx="1549217" cy="2210747"/>
            </a:xfrm>
          </p:grpSpPr>
          <p:grpSp>
            <p:nvGrpSpPr>
              <p:cNvPr id="24" name="Group 23">
                <a:extLst>
                  <a:ext uri="{FF2B5EF4-FFF2-40B4-BE49-F238E27FC236}">
                    <a16:creationId xmlns:a16="http://schemas.microsoft.com/office/drawing/2014/main" id="{CF51C8DC-4DD1-4881-9125-394164172055}"/>
                  </a:ext>
                </a:extLst>
              </p:cNvPr>
              <p:cNvGrpSpPr/>
              <p:nvPr/>
            </p:nvGrpSpPr>
            <p:grpSpPr>
              <a:xfrm>
                <a:off x="4992488" y="2806111"/>
                <a:ext cx="1549217" cy="2210747"/>
                <a:chOff x="9455084" y="2200997"/>
                <a:chExt cx="1677971" cy="2210747"/>
              </a:xfrm>
            </p:grpSpPr>
            <p:sp>
              <p:nvSpPr>
                <p:cNvPr id="16" name="Rectangle: Rounded Corners 15">
                  <a:extLst>
                    <a:ext uri="{FF2B5EF4-FFF2-40B4-BE49-F238E27FC236}">
                      <a16:creationId xmlns:a16="http://schemas.microsoft.com/office/drawing/2014/main" id="{D89E032C-366E-4AD1-8F21-550980732622}"/>
                    </a:ext>
                  </a:extLst>
                </p:cNvPr>
                <p:cNvSpPr/>
                <p:nvPr/>
              </p:nvSpPr>
              <p:spPr>
                <a:xfrm>
                  <a:off x="9455084" y="3497344"/>
                  <a:ext cx="150829" cy="914400"/>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C63D4D3B-552F-4785-8B36-23A49937FF0A}"/>
                    </a:ext>
                  </a:extLst>
                </p:cNvPr>
                <p:cNvSpPr/>
                <p:nvPr/>
              </p:nvSpPr>
              <p:spPr>
                <a:xfrm>
                  <a:off x="10982226" y="3497344"/>
                  <a:ext cx="150829" cy="914400"/>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7C19D85-E8AD-49A9-BAE0-52ECE0DB6C8A}"/>
                    </a:ext>
                  </a:extLst>
                </p:cNvPr>
                <p:cNvSpPr/>
                <p:nvPr/>
              </p:nvSpPr>
              <p:spPr>
                <a:xfrm>
                  <a:off x="10228082" y="4006392"/>
                  <a:ext cx="150830" cy="405352"/>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1AE1EDC-8CF8-4B9C-9A3C-EB09174A1266}"/>
                    </a:ext>
                  </a:extLst>
                </p:cNvPr>
                <p:cNvSpPr/>
                <p:nvPr/>
              </p:nvSpPr>
              <p:spPr>
                <a:xfrm>
                  <a:off x="9605912" y="3874416"/>
                  <a:ext cx="1376313" cy="131976"/>
                </a:xfrm>
                <a:prstGeom prst="rect">
                  <a:avLst/>
                </a:prstGeom>
                <a:solidFill>
                  <a:schemeClr val="tx1">
                    <a:lumMod val="85000"/>
                    <a:lumOff val="1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D6AF3C-2E85-487D-9360-FDAAB3B32D4C}"/>
                    </a:ext>
                  </a:extLst>
                </p:cNvPr>
                <p:cNvSpPr/>
                <p:nvPr/>
              </p:nvSpPr>
              <p:spPr>
                <a:xfrm>
                  <a:off x="10274311" y="2310651"/>
                  <a:ext cx="51364" cy="1019211"/>
                </a:xfrm>
                <a:prstGeom prst="rect">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77307E8-BC9D-41E1-A38D-9ED281CFB0BB}"/>
                    </a:ext>
                  </a:extLst>
                </p:cNvPr>
                <p:cNvSpPr/>
                <p:nvPr/>
              </p:nvSpPr>
              <p:spPr>
                <a:xfrm rot="16200000">
                  <a:off x="10237507" y="1887557"/>
                  <a:ext cx="113122" cy="740002"/>
                </a:xfrm>
                <a:prstGeom prst="rect">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7904794-BCFA-476C-8BAF-39FAC38DE3C5}"/>
                    </a:ext>
                  </a:extLst>
                </p:cNvPr>
                <p:cNvSpPr/>
                <p:nvPr/>
              </p:nvSpPr>
              <p:spPr>
                <a:xfrm>
                  <a:off x="9690754" y="3320253"/>
                  <a:ext cx="1206631" cy="789833"/>
                </a:xfrm>
                <a:prstGeom prst="rect">
                  <a:avLst/>
                </a:prstGeom>
                <a:solidFill>
                  <a:schemeClr val="bg1"/>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29B8E0A2-E6B2-47C9-B4C4-D63BAA1033AD}"/>
                    </a:ext>
                  </a:extLst>
                </p:cNvPr>
                <p:cNvSpPr/>
                <p:nvPr/>
              </p:nvSpPr>
              <p:spPr>
                <a:xfrm>
                  <a:off x="9924067" y="3897512"/>
                  <a:ext cx="740001" cy="98983"/>
                </a:xfrm>
                <a:prstGeom prst="roundRect">
                  <a:avLst/>
                </a:prstGeom>
                <a:solidFill>
                  <a:srgbClr val="FF0000"/>
                </a:solidFill>
                <a:ln>
                  <a:solidFill>
                    <a:srgbClr val="FF0000"/>
                  </a:solidFill>
                </a:ln>
                <a:effectLst>
                  <a:glow rad="101600">
                    <a:schemeClr val="accent2">
                      <a:satMod val="175000"/>
                      <a:alpha val="40000"/>
                    </a:schemeClr>
                  </a:glo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pic>
            <p:nvPicPr>
              <p:cNvPr id="1027" name="Graphic 1026" descr="Shopping bag">
                <a:extLst>
                  <a:ext uri="{FF2B5EF4-FFF2-40B4-BE49-F238E27FC236}">
                    <a16:creationId xmlns:a16="http://schemas.microsoft.com/office/drawing/2014/main" id="{F8648B10-269B-4199-8AA7-C73980EBC44C}"/>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170420" y="3300617"/>
                <a:ext cx="651865" cy="651865"/>
              </a:xfrm>
              <a:prstGeom prst="rect">
                <a:avLst/>
              </a:prstGeom>
            </p:spPr>
          </p:pic>
          <p:pic>
            <p:nvPicPr>
              <p:cNvPr id="41" name="Graphic 40" descr="Shopping bag">
                <a:extLst>
                  <a:ext uri="{FF2B5EF4-FFF2-40B4-BE49-F238E27FC236}">
                    <a16:creationId xmlns:a16="http://schemas.microsoft.com/office/drawing/2014/main" id="{FB9F138A-F70F-4E79-B4F6-EA263C7720E0}"/>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5719693" y="3303975"/>
                <a:ext cx="651865" cy="651865"/>
              </a:xfrm>
              <a:prstGeom prst="rect">
                <a:avLst/>
              </a:prstGeom>
            </p:spPr>
          </p:pic>
          <p:pic>
            <p:nvPicPr>
              <p:cNvPr id="1045" name="Graphic 1044" descr="Bluetooth">
                <a:extLst>
                  <a:ext uri="{FF2B5EF4-FFF2-40B4-BE49-F238E27FC236}">
                    <a16:creationId xmlns:a16="http://schemas.microsoft.com/office/drawing/2014/main" id="{AC37A490-92A6-42FA-AB44-46FA64FFC722}"/>
                  </a:ext>
                </a:extLst>
              </p:cNvPr>
              <p:cNvPicPr>
                <a:picLocks noChangeAspect="1"/>
              </p:cNvPicPr>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6127439" y="3951534"/>
                <a:ext cx="182880" cy="182880"/>
              </a:xfrm>
              <a:prstGeom prst="rect">
                <a:avLst/>
              </a:prstGeom>
            </p:spPr>
          </p:pic>
          <p:pic>
            <p:nvPicPr>
              <p:cNvPr id="45" name="Graphic 44" descr="Power">
                <a:extLst>
                  <a:ext uri="{FF2B5EF4-FFF2-40B4-BE49-F238E27FC236}">
                    <a16:creationId xmlns:a16="http://schemas.microsoft.com/office/drawing/2014/main" id="{BA5D4588-DAF6-4BA1-8CE3-648497514CC7}"/>
                  </a:ext>
                </a:extLst>
              </p:cNvPr>
              <p:cNvPicPr>
                <a:picLocks noChangeAspect="1"/>
              </p:cNvPicPr>
              <p:nvPr/>
            </p:nvPicPr>
            <p:blipFill>
              <a:blip r:embed="rId29">
                <a:extLst>
                  <a:ext uri="{28A0092B-C50C-407E-A947-70E740481C1C}">
                    <a14:useLocalDpi xmlns:a14="http://schemas.microsoft.com/office/drawing/2010/main" val="0"/>
                  </a:ext>
                  <a:ext uri="{96DAC541-7B7A-43D3-8B79-37D633B846F1}">
                    <asvg:svgBlip xmlns:asvg="http://schemas.microsoft.com/office/drawing/2016/SVG/main" r:embed="rId30"/>
                  </a:ext>
                </a:extLst>
              </a:blip>
              <a:stretch>
                <a:fillRect/>
              </a:stretch>
            </p:blipFill>
            <p:spPr>
              <a:xfrm>
                <a:off x="5638639" y="4143830"/>
                <a:ext cx="274320" cy="274320"/>
              </a:xfrm>
              <a:prstGeom prst="rect">
                <a:avLst/>
              </a:prstGeom>
            </p:spPr>
          </p:pic>
          <p:pic>
            <p:nvPicPr>
              <p:cNvPr id="49" name="Graphic 48" descr="Empty battery">
                <a:extLst>
                  <a:ext uri="{FF2B5EF4-FFF2-40B4-BE49-F238E27FC236}">
                    <a16:creationId xmlns:a16="http://schemas.microsoft.com/office/drawing/2014/main" id="{C31D60DC-EE30-4DC6-8C70-CFF27E06D3BE}"/>
                  </a:ext>
                </a:extLst>
              </p:cNvPr>
              <p:cNvPicPr>
                <a:picLocks noChangeAspect="1"/>
              </p:cNvPicPr>
              <p:nvPr/>
            </p:nvPicPr>
            <p:blipFill>
              <a:blip r:embed="rId31">
                <a:extLst>
                  <a:ext uri="{28A0092B-C50C-407E-A947-70E740481C1C}">
                    <a14:useLocalDpi xmlns:a14="http://schemas.microsoft.com/office/drawing/2010/main" val="0"/>
                  </a:ext>
                  <a:ext uri="{96DAC541-7B7A-43D3-8B79-37D633B846F1}">
                    <asvg:svgBlip xmlns:asvg="http://schemas.microsoft.com/office/drawing/2016/SVG/main" r:embed="rId32"/>
                  </a:ext>
                </a:extLst>
              </a:blip>
              <a:stretch>
                <a:fillRect/>
              </a:stretch>
            </p:blipFill>
            <p:spPr>
              <a:xfrm>
                <a:off x="5245374" y="3905814"/>
                <a:ext cx="274320" cy="274320"/>
              </a:xfrm>
              <a:prstGeom prst="rect">
                <a:avLst/>
              </a:prstGeom>
            </p:spPr>
          </p:pic>
        </p:grpSp>
        <p:pic>
          <p:nvPicPr>
            <p:cNvPr id="51" name="Graphic 50" descr="Recycle">
              <a:extLst>
                <a:ext uri="{FF2B5EF4-FFF2-40B4-BE49-F238E27FC236}">
                  <a16:creationId xmlns:a16="http://schemas.microsoft.com/office/drawing/2014/main" id="{592BB939-E367-4B5C-AA36-C310DCE5E9E2}"/>
                </a:ext>
              </a:extLst>
            </p:cNvPr>
            <p:cNvPicPr>
              <a:picLocks noChangeAspect="1"/>
            </p:cNvPicPr>
            <p:nvPr/>
          </p:nvPicPr>
          <p:blipFill>
            <a:blip r:embed="rId33">
              <a:extLst>
                <a:ext uri="{28A0092B-C50C-407E-A947-70E740481C1C}">
                  <a14:useLocalDpi xmlns:a14="http://schemas.microsoft.com/office/drawing/2010/main" val="0"/>
                </a:ext>
                <a:ext uri="{96DAC541-7B7A-43D3-8B79-37D633B846F1}">
                  <asvg:svgBlip xmlns:asvg="http://schemas.microsoft.com/office/drawing/2016/SVG/main" r:embed="rId34"/>
                </a:ext>
              </a:extLst>
            </a:blip>
            <a:stretch>
              <a:fillRect/>
            </a:stretch>
          </p:blipFill>
          <p:spPr>
            <a:xfrm>
              <a:off x="8649876" y="5647145"/>
              <a:ext cx="914400" cy="914400"/>
            </a:xfrm>
            <a:prstGeom prst="rect">
              <a:avLst/>
            </a:prstGeom>
          </p:spPr>
        </p:pic>
        <p:pic>
          <p:nvPicPr>
            <p:cNvPr id="86" name="Graphic 85" descr="Credit card">
              <a:extLst>
                <a:ext uri="{FF2B5EF4-FFF2-40B4-BE49-F238E27FC236}">
                  <a16:creationId xmlns:a16="http://schemas.microsoft.com/office/drawing/2014/main" id="{69B0C60E-1676-499B-A597-9029A44D15B0}"/>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9765098" y="2169683"/>
              <a:ext cx="914400" cy="914400"/>
            </a:xfrm>
            <a:prstGeom prst="rect">
              <a:avLst/>
            </a:prstGeom>
          </p:spPr>
        </p:pic>
        <p:grpSp>
          <p:nvGrpSpPr>
            <p:cNvPr id="53" name="Group 52">
              <a:extLst>
                <a:ext uri="{FF2B5EF4-FFF2-40B4-BE49-F238E27FC236}">
                  <a16:creationId xmlns:a16="http://schemas.microsoft.com/office/drawing/2014/main" id="{6B6E5EC1-0D34-4D27-A318-F04F6FAEE559}"/>
                </a:ext>
              </a:extLst>
            </p:cNvPr>
            <p:cNvGrpSpPr/>
            <p:nvPr/>
          </p:nvGrpSpPr>
          <p:grpSpPr>
            <a:xfrm>
              <a:off x="7964738" y="2840365"/>
              <a:ext cx="1112811" cy="1584578"/>
              <a:chOff x="6947802" y="2735705"/>
              <a:chExt cx="1112811" cy="1584578"/>
            </a:xfrm>
          </p:grpSpPr>
          <p:pic>
            <p:nvPicPr>
              <p:cNvPr id="1041" name="Graphic 1040" descr="Wireless">
                <a:extLst>
                  <a:ext uri="{FF2B5EF4-FFF2-40B4-BE49-F238E27FC236}">
                    <a16:creationId xmlns:a16="http://schemas.microsoft.com/office/drawing/2014/main" id="{C7862F12-C1B2-46D1-A32E-17FD80624401}"/>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947802" y="2735705"/>
                <a:ext cx="457200" cy="457200"/>
              </a:xfrm>
              <a:prstGeom prst="rect">
                <a:avLst/>
              </a:prstGeom>
            </p:spPr>
          </p:pic>
          <p:grpSp>
            <p:nvGrpSpPr>
              <p:cNvPr id="1037" name="Group 1036">
                <a:extLst>
                  <a:ext uri="{FF2B5EF4-FFF2-40B4-BE49-F238E27FC236}">
                    <a16:creationId xmlns:a16="http://schemas.microsoft.com/office/drawing/2014/main" id="{09C2AD75-456E-4894-8AC0-05C5DE923BF1}"/>
                  </a:ext>
                </a:extLst>
              </p:cNvPr>
              <p:cNvGrpSpPr/>
              <p:nvPr/>
            </p:nvGrpSpPr>
            <p:grpSpPr>
              <a:xfrm>
                <a:off x="7292898" y="3112513"/>
                <a:ext cx="767715" cy="1207770"/>
                <a:chOff x="9538974" y="3252798"/>
                <a:chExt cx="767715" cy="1207770"/>
              </a:xfrm>
            </p:grpSpPr>
            <p:sp>
              <p:nvSpPr>
                <p:cNvPr id="26" name="Rectangle: Rounded Corners 25">
                  <a:extLst>
                    <a:ext uri="{FF2B5EF4-FFF2-40B4-BE49-F238E27FC236}">
                      <a16:creationId xmlns:a16="http://schemas.microsoft.com/office/drawing/2014/main" id="{446A989B-E173-4FD5-AEB3-8657E7E2221C}"/>
                    </a:ext>
                  </a:extLst>
                </p:cNvPr>
                <p:cNvSpPr/>
                <p:nvPr/>
              </p:nvSpPr>
              <p:spPr>
                <a:xfrm>
                  <a:off x="9538974" y="3252798"/>
                  <a:ext cx="767715" cy="120777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3CF01E6-F5AA-4C18-8BD1-D70E34B9AD77}"/>
                    </a:ext>
                  </a:extLst>
                </p:cNvPr>
                <p:cNvSpPr/>
                <p:nvPr/>
              </p:nvSpPr>
              <p:spPr>
                <a:xfrm>
                  <a:off x="9587166" y="3331718"/>
                  <a:ext cx="671331" cy="100152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7419DD8-BEA6-40F5-983E-F186B6B7397E}"/>
                    </a:ext>
                  </a:extLst>
                </p:cNvPr>
                <p:cNvSpPr/>
                <p:nvPr/>
              </p:nvSpPr>
              <p:spPr>
                <a:xfrm>
                  <a:off x="9879016" y="4351186"/>
                  <a:ext cx="87630" cy="9144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0" name="Graphic 29" descr="Marker">
                  <a:extLst>
                    <a:ext uri="{FF2B5EF4-FFF2-40B4-BE49-F238E27FC236}">
                      <a16:creationId xmlns:a16="http://schemas.microsoft.com/office/drawing/2014/main" id="{6176AF74-E80F-4987-8912-CB9BCABFC327}"/>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a:off x="9938950" y="3583359"/>
                  <a:ext cx="274320" cy="274320"/>
                </a:xfrm>
                <a:prstGeom prst="rect">
                  <a:avLst/>
                </a:prstGeom>
              </p:spPr>
            </p:pic>
            <p:pic>
              <p:nvPicPr>
                <p:cNvPr id="1024" name="Graphic 1023" descr="Credit card">
                  <a:extLst>
                    <a:ext uri="{FF2B5EF4-FFF2-40B4-BE49-F238E27FC236}">
                      <a16:creationId xmlns:a16="http://schemas.microsoft.com/office/drawing/2014/main" id="{42489F14-D618-41DB-885D-A60E14C26702}"/>
                    </a:ext>
                  </a:extLst>
                </p:cNvPr>
                <p:cNvPicPr>
                  <a:picLocks noChangeAspect="1"/>
                </p:cNvPicPr>
                <p:nvPr/>
              </p:nvPicPr>
              <p:blipFill>
                <a:blip r:embed="rId35">
                  <a:extLst>
                    <a:ext uri="{28A0092B-C50C-407E-A947-70E740481C1C}">
                      <a14:useLocalDpi xmlns:a14="http://schemas.microsoft.com/office/drawing/2010/main" val="0"/>
                    </a:ext>
                    <a:ext uri="{96DAC541-7B7A-43D3-8B79-37D633B846F1}">
                      <asvg:svgBlip xmlns:asvg="http://schemas.microsoft.com/office/drawing/2016/SVG/main" r:embed="rId36"/>
                    </a:ext>
                  </a:extLst>
                </a:blip>
                <a:stretch>
                  <a:fillRect/>
                </a:stretch>
              </p:blipFill>
              <p:spPr>
                <a:xfrm>
                  <a:off x="9938950" y="3875620"/>
                  <a:ext cx="274320" cy="274320"/>
                </a:xfrm>
                <a:prstGeom prst="rect">
                  <a:avLst/>
                </a:prstGeom>
              </p:spPr>
            </p:pic>
            <p:pic>
              <p:nvPicPr>
                <p:cNvPr id="1032" name="Graphic 1031" descr="Call center">
                  <a:extLst>
                    <a:ext uri="{FF2B5EF4-FFF2-40B4-BE49-F238E27FC236}">
                      <a16:creationId xmlns:a16="http://schemas.microsoft.com/office/drawing/2014/main" id="{BD5AEF52-4F5A-4D67-8912-5C5C6FA25AB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619403" y="3583359"/>
                  <a:ext cx="274320" cy="274320"/>
                </a:xfrm>
                <a:prstGeom prst="rect">
                  <a:avLst/>
                </a:prstGeom>
              </p:spPr>
            </p:pic>
          </p:grpSp>
          <p:pic>
            <p:nvPicPr>
              <p:cNvPr id="87" name="Graphic 86" descr="Magnifying glass">
                <a:extLst>
                  <a:ext uri="{FF2B5EF4-FFF2-40B4-BE49-F238E27FC236}">
                    <a16:creationId xmlns:a16="http://schemas.microsoft.com/office/drawing/2014/main" id="{3771B588-6024-4154-BD22-9D2E4A3E69AC}"/>
                  </a:ext>
                </a:extLst>
              </p:cNvPr>
              <p:cNvPicPr>
                <a:picLocks noChangeAspect="1"/>
              </p:cNvPicPr>
              <p:nvPr/>
            </p:nvPicPr>
            <p:blipFill>
              <a:blip r:embed="rId39">
                <a:extLst>
                  <a:ext uri="{28A0092B-C50C-407E-A947-70E740481C1C}">
                    <a14:useLocalDpi xmlns:a14="http://schemas.microsoft.com/office/drawing/2010/main" val="0"/>
                  </a:ext>
                  <a:ext uri="{96DAC541-7B7A-43D3-8B79-37D633B846F1}">
                    <asvg:svgBlip xmlns:asvg="http://schemas.microsoft.com/office/drawing/2016/SVG/main" r:embed="rId40"/>
                  </a:ext>
                </a:extLst>
              </a:blip>
              <a:stretch>
                <a:fillRect/>
              </a:stretch>
            </p:blipFill>
            <p:spPr>
              <a:xfrm>
                <a:off x="7394458" y="3752126"/>
                <a:ext cx="274320" cy="274320"/>
              </a:xfrm>
              <a:prstGeom prst="rect">
                <a:avLst/>
              </a:prstGeom>
            </p:spPr>
          </p:pic>
        </p:grpSp>
        <p:grpSp>
          <p:nvGrpSpPr>
            <p:cNvPr id="52" name="Group 51">
              <a:extLst>
                <a:ext uri="{FF2B5EF4-FFF2-40B4-BE49-F238E27FC236}">
                  <a16:creationId xmlns:a16="http://schemas.microsoft.com/office/drawing/2014/main" id="{BD57EEAA-B2DB-43F5-9D6A-9D60194D15F2}"/>
                </a:ext>
              </a:extLst>
            </p:cNvPr>
            <p:cNvGrpSpPr/>
            <p:nvPr/>
          </p:nvGrpSpPr>
          <p:grpSpPr>
            <a:xfrm>
              <a:off x="9822822" y="3181974"/>
              <a:ext cx="914400" cy="914400"/>
              <a:chOff x="9549373" y="1219615"/>
              <a:chExt cx="914400" cy="914400"/>
            </a:xfrm>
          </p:grpSpPr>
          <p:pic>
            <p:nvPicPr>
              <p:cNvPr id="1051" name="Graphic 1050" descr="Magnifying glass">
                <a:extLst>
                  <a:ext uri="{FF2B5EF4-FFF2-40B4-BE49-F238E27FC236}">
                    <a16:creationId xmlns:a16="http://schemas.microsoft.com/office/drawing/2014/main" id="{CE4A1B7D-BEAA-4EC7-AF88-1F8C1FE20B87}"/>
                  </a:ext>
                </a:extLst>
              </p:cNvPr>
              <p:cNvPicPr>
                <a:picLocks noChangeAspect="1"/>
              </p:cNvPicPr>
              <p:nvPr/>
            </p:nvPicPr>
            <p:blipFill>
              <a:blip r:embed="rId39">
                <a:extLst>
                  <a:ext uri="{28A0092B-C50C-407E-A947-70E740481C1C}">
                    <a14:useLocalDpi xmlns:a14="http://schemas.microsoft.com/office/drawing/2010/main" val="0"/>
                  </a:ext>
                  <a:ext uri="{96DAC541-7B7A-43D3-8B79-37D633B846F1}">
                    <asvg:svgBlip xmlns:asvg="http://schemas.microsoft.com/office/drawing/2016/SVG/main" r:embed="rId40"/>
                  </a:ext>
                </a:extLst>
              </a:blip>
              <a:stretch>
                <a:fillRect/>
              </a:stretch>
            </p:blipFill>
            <p:spPr>
              <a:xfrm>
                <a:off x="9549373" y="1219615"/>
                <a:ext cx="914400" cy="914400"/>
              </a:xfrm>
              <a:prstGeom prst="rect">
                <a:avLst/>
              </a:prstGeom>
            </p:spPr>
          </p:pic>
          <p:pic>
            <p:nvPicPr>
              <p:cNvPr id="88" name="Graphic 87" descr="Fork and knife">
                <a:extLst>
                  <a:ext uri="{FF2B5EF4-FFF2-40B4-BE49-F238E27FC236}">
                    <a16:creationId xmlns:a16="http://schemas.microsoft.com/office/drawing/2014/main" id="{ADF45247-69EE-4F9E-9EFC-994FEA63D49F}"/>
                  </a:ext>
                </a:extLst>
              </p:cNvPr>
              <p:cNvPicPr>
                <a:picLocks noChangeAspect="1"/>
              </p:cNvPicPr>
              <p:nvPr/>
            </p:nvPicPr>
            <p:blipFill>
              <a:blip r:embed="rId41">
                <a:extLst>
                  <a:ext uri="{28A0092B-C50C-407E-A947-70E740481C1C}">
                    <a14:useLocalDpi xmlns:a14="http://schemas.microsoft.com/office/drawing/2010/main" val="0"/>
                  </a:ext>
                  <a:ext uri="{96DAC541-7B7A-43D3-8B79-37D633B846F1}">
                    <asvg:svgBlip xmlns:asvg="http://schemas.microsoft.com/office/drawing/2016/SVG/main" r:embed="rId42"/>
                  </a:ext>
                </a:extLst>
              </a:blip>
              <a:stretch>
                <a:fillRect/>
              </a:stretch>
            </p:blipFill>
            <p:spPr>
              <a:xfrm>
                <a:off x="9882978" y="1452412"/>
                <a:ext cx="182880" cy="182880"/>
              </a:xfrm>
              <a:prstGeom prst="rect">
                <a:avLst/>
              </a:prstGeom>
            </p:spPr>
          </p:pic>
          <p:pic>
            <p:nvPicPr>
              <p:cNvPr id="89" name="Graphic 88" descr="High heel shoe">
                <a:extLst>
                  <a:ext uri="{FF2B5EF4-FFF2-40B4-BE49-F238E27FC236}">
                    <a16:creationId xmlns:a16="http://schemas.microsoft.com/office/drawing/2014/main" id="{4295A25C-9612-4429-A0E9-81E6908480AF}"/>
                  </a:ext>
                </a:extLst>
              </p:cNvPr>
              <p:cNvPicPr>
                <a:picLocks noChangeAspect="1"/>
              </p:cNvPicPr>
              <p:nvPr/>
            </p:nvPicPr>
            <p:blipFill>
              <a:blip r:embed="rId43">
                <a:extLst>
                  <a:ext uri="{28A0092B-C50C-407E-A947-70E740481C1C}">
                    <a14:useLocalDpi xmlns:a14="http://schemas.microsoft.com/office/drawing/2010/main" val="0"/>
                  </a:ext>
                  <a:ext uri="{96DAC541-7B7A-43D3-8B79-37D633B846F1}">
                    <asvg:svgBlip xmlns:asvg="http://schemas.microsoft.com/office/drawing/2016/SVG/main" r:embed="rId44"/>
                  </a:ext>
                </a:extLst>
              </a:blip>
              <a:stretch>
                <a:fillRect/>
              </a:stretch>
            </p:blipFill>
            <p:spPr>
              <a:xfrm>
                <a:off x="9754254" y="1549475"/>
                <a:ext cx="182880" cy="182880"/>
              </a:xfrm>
              <a:prstGeom prst="rect">
                <a:avLst/>
              </a:prstGeom>
            </p:spPr>
          </p:pic>
        </p:grpSp>
        <p:cxnSp>
          <p:nvCxnSpPr>
            <p:cNvPr id="56" name="Connector: Elbow 55">
              <a:extLst>
                <a:ext uri="{FF2B5EF4-FFF2-40B4-BE49-F238E27FC236}">
                  <a16:creationId xmlns:a16="http://schemas.microsoft.com/office/drawing/2014/main" id="{A134144C-60A6-443A-8181-F3841E01EE5A}"/>
                </a:ext>
              </a:extLst>
            </p:cNvPr>
            <p:cNvCxnSpPr>
              <a:cxnSpLocks/>
              <a:stCxn id="1032" idx="0"/>
              <a:endCxn id="1053" idx="1"/>
            </p:cNvCxnSpPr>
            <p:nvPr/>
          </p:nvCxnSpPr>
          <p:spPr>
            <a:xfrm rot="5400000" flipH="1" flipV="1">
              <a:off x="7648614" y="1481113"/>
              <a:ext cx="2945431" cy="1187812"/>
            </a:xfrm>
            <a:prstGeom prst="bentConnector2">
              <a:avLst/>
            </a:prstGeom>
            <a:ln w="12700">
              <a:prstDash val="dash"/>
            </a:ln>
          </p:spPr>
          <p:style>
            <a:lnRef idx="1">
              <a:schemeClr val="dk1"/>
            </a:lnRef>
            <a:fillRef idx="0">
              <a:schemeClr val="dk1"/>
            </a:fillRef>
            <a:effectRef idx="0">
              <a:schemeClr val="dk1"/>
            </a:effectRef>
            <a:fontRef idx="minor">
              <a:schemeClr val="tx1"/>
            </a:fontRef>
          </p:style>
        </p:cxnSp>
        <p:cxnSp>
          <p:nvCxnSpPr>
            <p:cNvPr id="97" name="Connector: Elbow 96">
              <a:extLst>
                <a:ext uri="{FF2B5EF4-FFF2-40B4-BE49-F238E27FC236}">
                  <a16:creationId xmlns:a16="http://schemas.microsoft.com/office/drawing/2014/main" id="{AD5144C9-C3CC-43E3-83DF-E641EC5EFD9F}"/>
                </a:ext>
              </a:extLst>
            </p:cNvPr>
            <p:cNvCxnSpPr>
              <a:cxnSpLocks/>
              <a:stCxn id="30" idx="0"/>
              <a:endCxn id="1043" idx="1"/>
            </p:cNvCxnSpPr>
            <p:nvPr/>
          </p:nvCxnSpPr>
          <p:spPr>
            <a:xfrm rot="5400000" flipH="1" flipV="1">
              <a:off x="8339464" y="2122100"/>
              <a:ext cx="1933141" cy="918128"/>
            </a:xfrm>
            <a:prstGeom prst="bentConnector2">
              <a:avLst/>
            </a:prstGeom>
            <a:ln w="12700">
              <a:prstDash val="dash"/>
            </a:ln>
          </p:spPr>
          <p:style>
            <a:lnRef idx="1">
              <a:schemeClr val="dk1"/>
            </a:lnRef>
            <a:fillRef idx="0">
              <a:schemeClr val="dk1"/>
            </a:fillRef>
            <a:effectRef idx="0">
              <a:schemeClr val="dk1"/>
            </a:effectRef>
            <a:fontRef idx="minor">
              <a:schemeClr val="tx1"/>
            </a:fontRef>
          </p:style>
        </p:cxnSp>
        <p:cxnSp>
          <p:nvCxnSpPr>
            <p:cNvPr id="100" name="Connector: Elbow 99">
              <a:extLst>
                <a:ext uri="{FF2B5EF4-FFF2-40B4-BE49-F238E27FC236}">
                  <a16:creationId xmlns:a16="http://schemas.microsoft.com/office/drawing/2014/main" id="{3D9C965C-8E2E-411B-A307-0E87A9C61015}"/>
                </a:ext>
              </a:extLst>
            </p:cNvPr>
            <p:cNvCxnSpPr>
              <a:cxnSpLocks/>
              <a:stCxn id="1024" idx="3"/>
              <a:endCxn id="86" idx="1"/>
            </p:cNvCxnSpPr>
            <p:nvPr/>
          </p:nvCxnSpPr>
          <p:spPr>
            <a:xfrm flipV="1">
              <a:off x="8984130" y="2626883"/>
              <a:ext cx="780968" cy="1350272"/>
            </a:xfrm>
            <a:prstGeom prst="bentConnector3">
              <a:avLst>
                <a:gd name="adj1" fmla="val 20078"/>
              </a:avLst>
            </a:prstGeom>
            <a:ln w="12700">
              <a:prstDash val="dash"/>
            </a:ln>
          </p:spPr>
          <p:style>
            <a:lnRef idx="1">
              <a:schemeClr val="dk1"/>
            </a:lnRef>
            <a:fillRef idx="0">
              <a:schemeClr val="dk1"/>
            </a:fillRef>
            <a:effectRef idx="0">
              <a:schemeClr val="dk1"/>
            </a:effectRef>
            <a:fontRef idx="minor">
              <a:schemeClr val="tx1"/>
            </a:fontRef>
          </p:style>
        </p:cxnSp>
        <p:cxnSp>
          <p:nvCxnSpPr>
            <p:cNvPr id="103" name="Connector: Elbow 102">
              <a:extLst>
                <a:ext uri="{FF2B5EF4-FFF2-40B4-BE49-F238E27FC236}">
                  <a16:creationId xmlns:a16="http://schemas.microsoft.com/office/drawing/2014/main" id="{4D49C4FC-515C-49FC-AD8B-9B64E87981AE}"/>
                </a:ext>
              </a:extLst>
            </p:cNvPr>
            <p:cNvCxnSpPr>
              <a:cxnSpLocks/>
              <a:stCxn id="87" idx="2"/>
              <a:endCxn id="1051" idx="1"/>
            </p:cNvCxnSpPr>
            <p:nvPr/>
          </p:nvCxnSpPr>
          <p:spPr>
            <a:xfrm rot="5400000" flipH="1" flipV="1">
              <a:off x="8939722" y="3248006"/>
              <a:ext cx="491932" cy="1274268"/>
            </a:xfrm>
            <a:prstGeom prst="bentConnector4">
              <a:avLst>
                <a:gd name="adj1" fmla="val -25817"/>
                <a:gd name="adj2" fmla="val 68139"/>
              </a:avLst>
            </a:prstGeom>
            <a:ln w="12700">
              <a:prstDash val="dash"/>
            </a:ln>
          </p:spPr>
          <p:style>
            <a:lnRef idx="1">
              <a:schemeClr val="dk1"/>
            </a:lnRef>
            <a:fillRef idx="0">
              <a:schemeClr val="dk1"/>
            </a:fillRef>
            <a:effectRef idx="0">
              <a:schemeClr val="dk1"/>
            </a:effectRef>
            <a:fontRef idx="minor">
              <a:schemeClr val="tx1"/>
            </a:fontRef>
          </p:style>
        </p:cxnSp>
        <p:cxnSp>
          <p:nvCxnSpPr>
            <p:cNvPr id="113" name="Connector: Elbow 112">
              <a:extLst>
                <a:ext uri="{FF2B5EF4-FFF2-40B4-BE49-F238E27FC236}">
                  <a16:creationId xmlns:a16="http://schemas.microsoft.com/office/drawing/2014/main" id="{54A363E0-656E-480D-BB4B-52AF93BA228F}"/>
                </a:ext>
              </a:extLst>
            </p:cNvPr>
            <p:cNvCxnSpPr>
              <a:cxnSpLocks/>
              <a:stCxn id="21" idx="3"/>
              <a:endCxn id="79" idx="1"/>
            </p:cNvCxnSpPr>
            <p:nvPr/>
          </p:nvCxnSpPr>
          <p:spPr>
            <a:xfrm>
              <a:off x="7123752" y="4648388"/>
              <a:ext cx="2694145" cy="1293"/>
            </a:xfrm>
            <a:prstGeom prst="bentConnector3">
              <a:avLst>
                <a:gd name="adj1" fmla="val 50000"/>
              </a:avLst>
            </a:prstGeom>
            <a:ln w="12700">
              <a:prstDash val="dash"/>
            </a:ln>
          </p:spPr>
          <p:style>
            <a:lnRef idx="1">
              <a:schemeClr val="dk1"/>
            </a:lnRef>
            <a:fillRef idx="0">
              <a:schemeClr val="dk1"/>
            </a:fillRef>
            <a:effectRef idx="0">
              <a:schemeClr val="dk1"/>
            </a:effectRef>
            <a:fontRef idx="minor">
              <a:schemeClr val="tx1"/>
            </a:fontRef>
          </p:style>
        </p:cxnSp>
        <p:pic>
          <p:nvPicPr>
            <p:cNvPr id="79" name="Graphic 78" descr="Siren">
              <a:extLst>
                <a:ext uri="{FF2B5EF4-FFF2-40B4-BE49-F238E27FC236}">
                  <a16:creationId xmlns:a16="http://schemas.microsoft.com/office/drawing/2014/main" id="{7470A7B2-A5B4-424E-96EA-906E8F7A6069}"/>
                </a:ext>
              </a:extLst>
            </p:cNvPr>
            <p:cNvPicPr>
              <a:picLocks noChangeAspect="1"/>
            </p:cNvPicPr>
            <p:nvPr/>
          </p:nvPicPr>
          <p:blipFill>
            <a:blip r:embed="rId45">
              <a:extLst>
                <a:ext uri="{28A0092B-C50C-407E-A947-70E740481C1C}">
                  <a14:useLocalDpi xmlns:a14="http://schemas.microsoft.com/office/drawing/2010/main" val="0"/>
                </a:ext>
                <a:ext uri="{96DAC541-7B7A-43D3-8B79-37D633B846F1}">
                  <asvg:svgBlip xmlns:asvg="http://schemas.microsoft.com/office/drawing/2016/SVG/main" r:embed="rId46"/>
                </a:ext>
              </a:extLst>
            </a:blip>
            <a:stretch>
              <a:fillRect/>
            </a:stretch>
          </p:blipFill>
          <p:spPr>
            <a:xfrm>
              <a:off x="9817897" y="4192481"/>
              <a:ext cx="914400" cy="914400"/>
            </a:xfrm>
            <a:prstGeom prst="rect">
              <a:avLst/>
            </a:prstGeom>
          </p:spPr>
        </p:pic>
        <p:sp>
          <p:nvSpPr>
            <p:cNvPr id="82" name="Rectangle 81">
              <a:extLst>
                <a:ext uri="{FF2B5EF4-FFF2-40B4-BE49-F238E27FC236}">
                  <a16:creationId xmlns:a16="http://schemas.microsoft.com/office/drawing/2014/main" id="{945A6695-BB5B-4ABD-B6EC-8C67D943B78A}"/>
                </a:ext>
              </a:extLst>
            </p:cNvPr>
            <p:cNvSpPr/>
            <p:nvPr/>
          </p:nvSpPr>
          <p:spPr>
            <a:xfrm>
              <a:off x="-8227" y="3511834"/>
              <a:ext cx="5526133" cy="9144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rPr>
                <a:t>Shopping Assistant System</a:t>
              </a:r>
            </a:p>
          </p:txBody>
        </p:sp>
        <p:sp>
          <p:nvSpPr>
            <p:cNvPr id="83" name="Rectangle 82">
              <a:extLst>
                <a:ext uri="{FF2B5EF4-FFF2-40B4-BE49-F238E27FC236}">
                  <a16:creationId xmlns:a16="http://schemas.microsoft.com/office/drawing/2014/main" id="{2AA5DE16-1ACC-47DF-A55D-7265F9FD8E62}"/>
                </a:ext>
              </a:extLst>
            </p:cNvPr>
            <p:cNvSpPr/>
            <p:nvPr/>
          </p:nvSpPr>
          <p:spPr>
            <a:xfrm>
              <a:off x="9626406" y="5420374"/>
              <a:ext cx="2565594" cy="143762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Team #7</a:t>
              </a:r>
            </a:p>
            <a:p>
              <a:pPr algn="ctr"/>
              <a:r>
                <a:rPr lang="en-US" b="1" dirty="0">
                  <a:solidFill>
                    <a:schemeClr val="tx1"/>
                  </a:solidFill>
                </a:rPr>
                <a:t>Yufeng Sun</a:t>
              </a:r>
            </a:p>
            <a:p>
              <a:pPr algn="ctr"/>
              <a:r>
                <a:rPr lang="en-US" b="1" dirty="0">
                  <a:solidFill>
                    <a:schemeClr val="tx1"/>
                  </a:solidFill>
                </a:rPr>
                <a:t>Yuhan Liu</a:t>
              </a:r>
            </a:p>
            <a:p>
              <a:pPr algn="ctr"/>
              <a:r>
                <a:rPr lang="en-US" dirty="0">
                  <a:solidFill>
                    <a:schemeClr val="tx1"/>
                  </a:solidFill>
                </a:rPr>
                <a:t>04/29/2019</a:t>
              </a:r>
            </a:p>
          </p:txBody>
        </p:sp>
        <p:pic>
          <p:nvPicPr>
            <p:cNvPr id="124" name="Graphic 123" descr="Bluetooth">
              <a:extLst>
                <a:ext uri="{FF2B5EF4-FFF2-40B4-BE49-F238E27FC236}">
                  <a16:creationId xmlns:a16="http://schemas.microsoft.com/office/drawing/2014/main" id="{05BF48E2-F229-4AB6-BACE-17321EE7230C}"/>
                </a:ext>
              </a:extLst>
            </p:cNvPr>
            <p:cNvPicPr>
              <a:picLocks noChangeAspect="1"/>
            </p:cNvPicPr>
            <p:nvPr/>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8336980" y="3308792"/>
              <a:ext cx="182880" cy="182880"/>
            </a:xfrm>
            <a:prstGeom prst="rect">
              <a:avLst/>
            </a:prstGeom>
          </p:spPr>
        </p:pic>
        <p:cxnSp>
          <p:nvCxnSpPr>
            <p:cNvPr id="133" name="Connector: Elbow 132">
              <a:extLst>
                <a:ext uri="{FF2B5EF4-FFF2-40B4-BE49-F238E27FC236}">
                  <a16:creationId xmlns:a16="http://schemas.microsoft.com/office/drawing/2014/main" id="{7D3B473B-4C49-497B-8156-EC6A90A8025A}"/>
                </a:ext>
              </a:extLst>
            </p:cNvPr>
            <p:cNvCxnSpPr>
              <a:cxnSpLocks/>
              <a:stCxn id="1055" idx="0"/>
              <a:endCxn id="16" idx="1"/>
            </p:cNvCxnSpPr>
            <p:nvPr/>
          </p:nvCxnSpPr>
          <p:spPr>
            <a:xfrm rot="5400000" flipH="1" flipV="1">
              <a:off x="2764402" y="2396512"/>
              <a:ext cx="983717" cy="5502551"/>
            </a:xfrm>
            <a:prstGeom prst="bentConnector2">
              <a:avLst/>
            </a:prstGeom>
            <a:ln/>
          </p:spPr>
          <p:style>
            <a:lnRef idx="1">
              <a:schemeClr val="dk1"/>
            </a:lnRef>
            <a:fillRef idx="0">
              <a:schemeClr val="dk1"/>
            </a:fillRef>
            <a:effectRef idx="0">
              <a:schemeClr val="dk1"/>
            </a:effectRef>
            <a:fontRef idx="minor">
              <a:schemeClr val="tx1"/>
            </a:fontRef>
          </p:style>
        </p:cxnSp>
        <p:cxnSp>
          <p:nvCxnSpPr>
            <p:cNvPr id="136" name="Connector: Elbow 135">
              <a:extLst>
                <a:ext uri="{FF2B5EF4-FFF2-40B4-BE49-F238E27FC236}">
                  <a16:creationId xmlns:a16="http://schemas.microsoft.com/office/drawing/2014/main" id="{8C315A20-5042-4228-B79C-0A642EEF3FA8}"/>
                </a:ext>
              </a:extLst>
            </p:cNvPr>
            <p:cNvCxnSpPr>
              <a:cxnSpLocks/>
              <a:stCxn id="39" idx="0"/>
              <a:endCxn id="26" idx="2"/>
            </p:cNvCxnSpPr>
            <p:nvPr/>
          </p:nvCxnSpPr>
          <p:spPr>
            <a:xfrm rot="5400000" flipH="1" flipV="1">
              <a:off x="4606422" y="1552376"/>
              <a:ext cx="1214702" cy="6959837"/>
            </a:xfrm>
            <a:prstGeom prst="bentConnector3">
              <a:avLst>
                <a:gd name="adj1" fmla="val 32016"/>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41" name="Connector: Elbow 140">
              <a:extLst>
                <a:ext uri="{FF2B5EF4-FFF2-40B4-BE49-F238E27FC236}">
                  <a16:creationId xmlns:a16="http://schemas.microsoft.com/office/drawing/2014/main" id="{922A401E-2AF7-4DA3-AEBF-FCC51584549E}"/>
                </a:ext>
              </a:extLst>
            </p:cNvPr>
            <p:cNvCxnSpPr>
              <a:cxnSpLocks/>
              <a:stCxn id="43" idx="0"/>
              <a:endCxn id="26" idx="2"/>
            </p:cNvCxnSpPr>
            <p:nvPr/>
          </p:nvCxnSpPr>
          <p:spPr>
            <a:xfrm rot="5400000" flipH="1" flipV="1">
              <a:off x="5220857" y="2166811"/>
              <a:ext cx="1214702" cy="5730967"/>
            </a:xfrm>
            <a:prstGeom prst="bentConnector3">
              <a:avLst>
                <a:gd name="adj1" fmla="val 32225"/>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4" name="Arrow: Right 113">
              <a:extLst>
                <a:ext uri="{FF2B5EF4-FFF2-40B4-BE49-F238E27FC236}">
                  <a16:creationId xmlns:a16="http://schemas.microsoft.com/office/drawing/2014/main" id="{17C99DD7-2C83-4E5A-B4CB-4EA64D98DEF3}"/>
                </a:ext>
              </a:extLst>
            </p:cNvPr>
            <p:cNvSpPr/>
            <p:nvPr/>
          </p:nvSpPr>
          <p:spPr>
            <a:xfrm>
              <a:off x="4676159" y="5999196"/>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Arrow: Right 151">
              <a:extLst>
                <a:ext uri="{FF2B5EF4-FFF2-40B4-BE49-F238E27FC236}">
                  <a16:creationId xmlns:a16="http://schemas.microsoft.com/office/drawing/2014/main" id="{F82A7A80-86B7-4AB0-ACF7-DAE5DE6264BE}"/>
                </a:ext>
              </a:extLst>
            </p:cNvPr>
            <p:cNvSpPr/>
            <p:nvPr/>
          </p:nvSpPr>
          <p:spPr>
            <a:xfrm>
              <a:off x="5887384" y="5999196"/>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Arrow: Right 152">
              <a:extLst>
                <a:ext uri="{FF2B5EF4-FFF2-40B4-BE49-F238E27FC236}">
                  <a16:creationId xmlns:a16="http://schemas.microsoft.com/office/drawing/2014/main" id="{30695D54-A184-405C-B1F2-FA7FB45BC639}"/>
                </a:ext>
              </a:extLst>
            </p:cNvPr>
            <p:cNvSpPr/>
            <p:nvPr/>
          </p:nvSpPr>
          <p:spPr>
            <a:xfrm>
              <a:off x="7098609" y="5999196"/>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Arrow: Right 153">
              <a:extLst>
                <a:ext uri="{FF2B5EF4-FFF2-40B4-BE49-F238E27FC236}">
                  <a16:creationId xmlns:a16="http://schemas.microsoft.com/office/drawing/2014/main" id="{A8346F12-05DA-4B29-BECA-30C70D53C4DF}"/>
                </a:ext>
              </a:extLst>
            </p:cNvPr>
            <p:cNvSpPr/>
            <p:nvPr/>
          </p:nvSpPr>
          <p:spPr>
            <a:xfrm>
              <a:off x="8309834" y="5999196"/>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a:extLst>
                <a:ext uri="{FF2B5EF4-FFF2-40B4-BE49-F238E27FC236}">
                  <a16:creationId xmlns:a16="http://schemas.microsoft.com/office/drawing/2014/main" id="{9D9A4EEF-F571-4C9B-9902-5C96CA6FE824}"/>
                </a:ext>
              </a:extLst>
            </p:cNvPr>
            <p:cNvSpPr txBox="1"/>
            <p:nvPr/>
          </p:nvSpPr>
          <p:spPr>
            <a:xfrm>
              <a:off x="10700510" y="474568"/>
              <a:ext cx="1215076" cy="369332"/>
            </a:xfrm>
            <a:prstGeom prst="rect">
              <a:avLst/>
            </a:prstGeom>
            <a:noFill/>
          </p:spPr>
          <p:txBody>
            <a:bodyPr wrap="none" rtlCol="0">
              <a:spAutoFit/>
            </a:bodyPr>
            <a:lstStyle/>
            <a:p>
              <a:r>
                <a:rPr lang="en-US" dirty="0"/>
                <a:t>Translation</a:t>
              </a:r>
            </a:p>
          </p:txBody>
        </p:sp>
        <p:sp>
          <p:nvSpPr>
            <p:cNvPr id="157" name="TextBox 156">
              <a:extLst>
                <a:ext uri="{FF2B5EF4-FFF2-40B4-BE49-F238E27FC236}">
                  <a16:creationId xmlns:a16="http://schemas.microsoft.com/office/drawing/2014/main" id="{665E5F4B-8420-4677-A1AB-2F390414DC5A}"/>
                </a:ext>
              </a:extLst>
            </p:cNvPr>
            <p:cNvSpPr txBox="1"/>
            <p:nvPr/>
          </p:nvSpPr>
          <p:spPr>
            <a:xfrm>
              <a:off x="10700510" y="1489351"/>
              <a:ext cx="1184299" cy="369332"/>
            </a:xfrm>
            <a:prstGeom prst="rect">
              <a:avLst/>
            </a:prstGeom>
            <a:noFill/>
          </p:spPr>
          <p:txBody>
            <a:bodyPr wrap="none" rtlCol="0">
              <a:spAutoFit/>
            </a:bodyPr>
            <a:lstStyle/>
            <a:p>
              <a:r>
                <a:rPr lang="en-US" dirty="0"/>
                <a:t>Navigation</a:t>
              </a:r>
            </a:p>
          </p:txBody>
        </p:sp>
        <p:sp>
          <p:nvSpPr>
            <p:cNvPr id="158" name="TextBox 157">
              <a:extLst>
                <a:ext uri="{FF2B5EF4-FFF2-40B4-BE49-F238E27FC236}">
                  <a16:creationId xmlns:a16="http://schemas.microsoft.com/office/drawing/2014/main" id="{542B3534-F7EE-40B9-9866-7E8E74938A86}"/>
                </a:ext>
              </a:extLst>
            </p:cNvPr>
            <p:cNvSpPr txBox="1"/>
            <p:nvPr/>
          </p:nvSpPr>
          <p:spPr>
            <a:xfrm>
              <a:off x="10700510" y="2504134"/>
              <a:ext cx="1005275" cy="369332"/>
            </a:xfrm>
            <a:prstGeom prst="rect">
              <a:avLst/>
            </a:prstGeom>
            <a:noFill/>
          </p:spPr>
          <p:txBody>
            <a:bodyPr wrap="none" rtlCol="0">
              <a:spAutoFit/>
            </a:bodyPr>
            <a:lstStyle/>
            <a:p>
              <a:r>
                <a:rPr lang="en-US" dirty="0"/>
                <a:t>Payment</a:t>
              </a:r>
            </a:p>
          </p:txBody>
        </p:sp>
        <p:sp>
          <p:nvSpPr>
            <p:cNvPr id="159" name="TextBox 158">
              <a:extLst>
                <a:ext uri="{FF2B5EF4-FFF2-40B4-BE49-F238E27FC236}">
                  <a16:creationId xmlns:a16="http://schemas.microsoft.com/office/drawing/2014/main" id="{91548F28-6B12-48B8-9074-94C2233F360D}"/>
                </a:ext>
              </a:extLst>
            </p:cNvPr>
            <p:cNvSpPr txBox="1"/>
            <p:nvPr/>
          </p:nvSpPr>
          <p:spPr>
            <a:xfrm>
              <a:off x="10700510" y="3518917"/>
              <a:ext cx="1096582" cy="369332"/>
            </a:xfrm>
            <a:prstGeom prst="rect">
              <a:avLst/>
            </a:prstGeom>
            <a:noFill/>
          </p:spPr>
          <p:txBody>
            <a:bodyPr wrap="none" rtlCol="0">
              <a:spAutoFit/>
            </a:bodyPr>
            <a:lstStyle/>
            <a:p>
              <a:r>
                <a:rPr lang="en-US" dirty="0"/>
                <a:t>Searching</a:t>
              </a:r>
            </a:p>
          </p:txBody>
        </p:sp>
        <p:sp>
          <p:nvSpPr>
            <p:cNvPr id="160" name="TextBox 159">
              <a:extLst>
                <a:ext uri="{FF2B5EF4-FFF2-40B4-BE49-F238E27FC236}">
                  <a16:creationId xmlns:a16="http://schemas.microsoft.com/office/drawing/2014/main" id="{3D28C0BB-40E1-4CC5-8102-EF2814227F1E}"/>
                </a:ext>
              </a:extLst>
            </p:cNvPr>
            <p:cNvSpPr txBox="1"/>
            <p:nvPr/>
          </p:nvSpPr>
          <p:spPr>
            <a:xfrm>
              <a:off x="10700510" y="4533698"/>
              <a:ext cx="819455" cy="369332"/>
            </a:xfrm>
            <a:prstGeom prst="rect">
              <a:avLst/>
            </a:prstGeom>
            <a:noFill/>
          </p:spPr>
          <p:txBody>
            <a:bodyPr wrap="none" rtlCol="0">
              <a:spAutoFit/>
            </a:bodyPr>
            <a:lstStyle/>
            <a:p>
              <a:r>
                <a:rPr lang="en-US" dirty="0"/>
                <a:t>Sensor</a:t>
              </a:r>
            </a:p>
          </p:txBody>
        </p:sp>
        <p:cxnSp>
          <p:nvCxnSpPr>
            <p:cNvPr id="118" name="Straight Arrow Connector 117">
              <a:extLst>
                <a:ext uri="{FF2B5EF4-FFF2-40B4-BE49-F238E27FC236}">
                  <a16:creationId xmlns:a16="http://schemas.microsoft.com/office/drawing/2014/main" id="{097278B9-6AD2-4FB6-988A-89FFF863B2B6}"/>
                </a:ext>
              </a:extLst>
            </p:cNvPr>
            <p:cNvCxnSpPr>
              <a:cxnSpLocks/>
            </p:cNvCxnSpPr>
            <p:nvPr/>
          </p:nvCxnSpPr>
          <p:spPr>
            <a:xfrm flipV="1">
              <a:off x="7529695" y="3816141"/>
              <a:ext cx="636785" cy="280233"/>
            </a:xfrm>
            <a:prstGeom prst="straightConnector1">
              <a:avLst/>
            </a:prstGeom>
            <a:ln w="28575">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76" name="TextBox 175">
              <a:extLst>
                <a:ext uri="{FF2B5EF4-FFF2-40B4-BE49-F238E27FC236}">
                  <a16:creationId xmlns:a16="http://schemas.microsoft.com/office/drawing/2014/main" id="{75154DD5-127D-46D5-9218-C8A0F5EA5A3B}"/>
                </a:ext>
              </a:extLst>
            </p:cNvPr>
            <p:cNvSpPr txBox="1"/>
            <p:nvPr/>
          </p:nvSpPr>
          <p:spPr>
            <a:xfrm>
              <a:off x="59479" y="6481010"/>
              <a:ext cx="858889" cy="307777"/>
            </a:xfrm>
            <a:prstGeom prst="rect">
              <a:avLst/>
            </a:prstGeom>
            <a:noFill/>
          </p:spPr>
          <p:txBody>
            <a:bodyPr wrap="none" rtlCol="0">
              <a:spAutoFit/>
            </a:bodyPr>
            <a:lstStyle/>
            <a:p>
              <a:r>
                <a:rPr lang="en-US" sz="1400" dirty="0"/>
                <a:t>Recharge</a:t>
              </a:r>
            </a:p>
          </p:txBody>
        </p:sp>
        <p:sp>
          <p:nvSpPr>
            <p:cNvPr id="177" name="TextBox 176">
              <a:extLst>
                <a:ext uri="{FF2B5EF4-FFF2-40B4-BE49-F238E27FC236}">
                  <a16:creationId xmlns:a16="http://schemas.microsoft.com/office/drawing/2014/main" id="{BB8A47B9-08C8-4E33-BA55-5DA930AF8CF5}"/>
                </a:ext>
              </a:extLst>
            </p:cNvPr>
            <p:cNvSpPr txBox="1"/>
            <p:nvPr/>
          </p:nvSpPr>
          <p:spPr>
            <a:xfrm>
              <a:off x="1304409" y="6481010"/>
              <a:ext cx="866904" cy="307777"/>
            </a:xfrm>
            <a:prstGeom prst="rect">
              <a:avLst/>
            </a:prstGeom>
            <a:noFill/>
          </p:spPr>
          <p:txBody>
            <a:bodyPr wrap="none" rtlCol="0">
              <a:spAutoFit/>
            </a:bodyPr>
            <a:lstStyle/>
            <a:p>
              <a:r>
                <a:rPr lang="en-US" sz="1400" dirty="0"/>
                <a:t>Database</a:t>
              </a:r>
            </a:p>
          </p:txBody>
        </p:sp>
        <p:sp>
          <p:nvSpPr>
            <p:cNvPr id="178" name="TextBox 177">
              <a:extLst>
                <a:ext uri="{FF2B5EF4-FFF2-40B4-BE49-F238E27FC236}">
                  <a16:creationId xmlns:a16="http://schemas.microsoft.com/office/drawing/2014/main" id="{892126BA-DA2F-4F84-BD48-9BBAD444775E}"/>
                </a:ext>
              </a:extLst>
            </p:cNvPr>
            <p:cNvSpPr txBox="1"/>
            <p:nvPr/>
          </p:nvSpPr>
          <p:spPr>
            <a:xfrm>
              <a:off x="2362087" y="6481010"/>
              <a:ext cx="1229888" cy="307777"/>
            </a:xfrm>
            <a:prstGeom prst="rect">
              <a:avLst/>
            </a:prstGeom>
            <a:noFill/>
          </p:spPr>
          <p:txBody>
            <a:bodyPr wrap="none" rtlCol="0">
              <a:spAutoFit/>
            </a:bodyPr>
            <a:lstStyle/>
            <a:p>
              <a:r>
                <a:rPr lang="en-US" sz="1400" dirty="0"/>
                <a:t>Online Service</a:t>
              </a:r>
            </a:p>
          </p:txBody>
        </p:sp>
        <p:sp>
          <p:nvSpPr>
            <p:cNvPr id="179" name="TextBox 178">
              <a:extLst>
                <a:ext uri="{FF2B5EF4-FFF2-40B4-BE49-F238E27FC236}">
                  <a16:creationId xmlns:a16="http://schemas.microsoft.com/office/drawing/2014/main" id="{3014E07A-3740-468B-B6E6-1EAA0DF6671F}"/>
                </a:ext>
              </a:extLst>
            </p:cNvPr>
            <p:cNvSpPr txBox="1"/>
            <p:nvPr/>
          </p:nvSpPr>
          <p:spPr>
            <a:xfrm>
              <a:off x="3753510" y="6481010"/>
              <a:ext cx="908967" cy="307777"/>
            </a:xfrm>
            <a:prstGeom prst="rect">
              <a:avLst/>
            </a:prstGeom>
            <a:noFill/>
          </p:spPr>
          <p:txBody>
            <a:bodyPr wrap="none" rtlCol="0">
              <a:spAutoFit/>
            </a:bodyPr>
            <a:lstStyle/>
            <a:p>
              <a:r>
                <a:rPr lang="en-US" sz="1400" dirty="0"/>
                <a:t>Personnel</a:t>
              </a:r>
            </a:p>
          </p:txBody>
        </p:sp>
        <p:sp>
          <p:nvSpPr>
            <p:cNvPr id="180" name="TextBox 179">
              <a:extLst>
                <a:ext uri="{FF2B5EF4-FFF2-40B4-BE49-F238E27FC236}">
                  <a16:creationId xmlns:a16="http://schemas.microsoft.com/office/drawing/2014/main" id="{4C4C84A6-FC70-4894-955E-467881675082}"/>
                </a:ext>
              </a:extLst>
            </p:cNvPr>
            <p:cNvSpPr txBox="1"/>
            <p:nvPr/>
          </p:nvSpPr>
          <p:spPr>
            <a:xfrm>
              <a:off x="4988280" y="6481010"/>
              <a:ext cx="946093" cy="307777"/>
            </a:xfrm>
            <a:prstGeom prst="rect">
              <a:avLst/>
            </a:prstGeom>
            <a:noFill/>
          </p:spPr>
          <p:txBody>
            <a:bodyPr wrap="none" rtlCol="0">
              <a:spAutoFit/>
            </a:bodyPr>
            <a:lstStyle/>
            <a:p>
              <a:r>
                <a:rPr lang="en-US" sz="1400" dirty="0"/>
                <a:t>Inspection</a:t>
              </a:r>
            </a:p>
          </p:txBody>
        </p:sp>
        <p:sp>
          <p:nvSpPr>
            <p:cNvPr id="181" name="TextBox 180">
              <a:extLst>
                <a:ext uri="{FF2B5EF4-FFF2-40B4-BE49-F238E27FC236}">
                  <a16:creationId xmlns:a16="http://schemas.microsoft.com/office/drawing/2014/main" id="{96548A1C-EF10-4F53-89E3-857507ED3C0C}"/>
                </a:ext>
              </a:extLst>
            </p:cNvPr>
            <p:cNvSpPr txBox="1"/>
            <p:nvPr/>
          </p:nvSpPr>
          <p:spPr>
            <a:xfrm>
              <a:off x="6322130" y="6481010"/>
              <a:ext cx="757002" cy="307777"/>
            </a:xfrm>
            <a:prstGeom prst="rect">
              <a:avLst/>
            </a:prstGeom>
            <a:noFill/>
          </p:spPr>
          <p:txBody>
            <a:bodyPr wrap="none" rtlCol="0">
              <a:spAutoFit/>
            </a:bodyPr>
            <a:lstStyle/>
            <a:p>
              <a:r>
                <a:rPr lang="en-US" sz="1400" dirty="0"/>
                <a:t>Replace</a:t>
              </a:r>
            </a:p>
          </p:txBody>
        </p:sp>
        <p:sp>
          <p:nvSpPr>
            <p:cNvPr id="182" name="TextBox 181">
              <a:extLst>
                <a:ext uri="{FF2B5EF4-FFF2-40B4-BE49-F238E27FC236}">
                  <a16:creationId xmlns:a16="http://schemas.microsoft.com/office/drawing/2014/main" id="{0C034FFA-3865-4EAD-8713-7C938AE547B1}"/>
                </a:ext>
              </a:extLst>
            </p:cNvPr>
            <p:cNvSpPr txBox="1"/>
            <p:nvPr/>
          </p:nvSpPr>
          <p:spPr>
            <a:xfrm>
              <a:off x="7495125" y="6481010"/>
              <a:ext cx="654410" cy="307777"/>
            </a:xfrm>
            <a:prstGeom prst="rect">
              <a:avLst/>
            </a:prstGeom>
            <a:noFill/>
          </p:spPr>
          <p:txBody>
            <a:bodyPr wrap="none" rtlCol="0">
              <a:spAutoFit/>
            </a:bodyPr>
            <a:lstStyle/>
            <a:p>
              <a:r>
                <a:rPr lang="en-US" sz="1400" dirty="0"/>
                <a:t>Repair</a:t>
              </a:r>
            </a:p>
          </p:txBody>
        </p:sp>
        <p:sp>
          <p:nvSpPr>
            <p:cNvPr id="183" name="TextBox 182">
              <a:extLst>
                <a:ext uri="{FF2B5EF4-FFF2-40B4-BE49-F238E27FC236}">
                  <a16:creationId xmlns:a16="http://schemas.microsoft.com/office/drawing/2014/main" id="{D56D1BE7-08F2-446B-978C-0DB99B01335A}"/>
                </a:ext>
              </a:extLst>
            </p:cNvPr>
            <p:cNvSpPr txBox="1"/>
            <p:nvPr/>
          </p:nvSpPr>
          <p:spPr>
            <a:xfrm>
              <a:off x="8717845" y="6481010"/>
              <a:ext cx="730649" cy="307777"/>
            </a:xfrm>
            <a:prstGeom prst="rect">
              <a:avLst/>
            </a:prstGeom>
            <a:noFill/>
          </p:spPr>
          <p:txBody>
            <a:bodyPr wrap="none" rtlCol="0">
              <a:spAutoFit/>
            </a:bodyPr>
            <a:lstStyle/>
            <a:p>
              <a:r>
                <a:rPr lang="en-US" sz="1400" dirty="0"/>
                <a:t>Recycle</a:t>
              </a:r>
            </a:p>
          </p:txBody>
        </p:sp>
        <p:sp>
          <p:nvSpPr>
            <p:cNvPr id="77" name="Arrow: Right 76">
              <a:extLst>
                <a:ext uri="{FF2B5EF4-FFF2-40B4-BE49-F238E27FC236}">
                  <a16:creationId xmlns:a16="http://schemas.microsoft.com/office/drawing/2014/main" id="{B74E375C-1CA7-4F43-8A95-B2F84A781E7C}"/>
                </a:ext>
              </a:extLst>
            </p:cNvPr>
            <p:cNvSpPr/>
            <p:nvPr/>
          </p:nvSpPr>
          <p:spPr>
            <a:xfrm rot="16200000">
              <a:off x="7700276" y="5523723"/>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Arrow: Right 77">
              <a:extLst>
                <a:ext uri="{FF2B5EF4-FFF2-40B4-BE49-F238E27FC236}">
                  <a16:creationId xmlns:a16="http://schemas.microsoft.com/office/drawing/2014/main" id="{8EA14982-D8BD-43D4-9438-700EC3D5F664}"/>
                </a:ext>
              </a:extLst>
            </p:cNvPr>
            <p:cNvSpPr/>
            <p:nvPr/>
          </p:nvSpPr>
          <p:spPr>
            <a:xfrm rot="16200000">
              <a:off x="6461392" y="5515824"/>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Arrow: Right 79">
              <a:extLst>
                <a:ext uri="{FF2B5EF4-FFF2-40B4-BE49-F238E27FC236}">
                  <a16:creationId xmlns:a16="http://schemas.microsoft.com/office/drawing/2014/main" id="{26BC88EA-9F35-4E75-A0E7-AE398796B734}"/>
                </a:ext>
              </a:extLst>
            </p:cNvPr>
            <p:cNvSpPr/>
            <p:nvPr/>
          </p:nvSpPr>
          <p:spPr>
            <a:xfrm rot="5400000">
              <a:off x="4034360" y="5339442"/>
              <a:ext cx="314470" cy="214454"/>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Connector: Elbow 80">
              <a:extLst>
                <a:ext uri="{FF2B5EF4-FFF2-40B4-BE49-F238E27FC236}">
                  <a16:creationId xmlns:a16="http://schemas.microsoft.com/office/drawing/2014/main" id="{3D0228C0-BFCB-4253-8C3E-BDC2A7164796}"/>
                </a:ext>
              </a:extLst>
            </p:cNvPr>
            <p:cNvCxnSpPr>
              <a:cxnSpLocks/>
              <a:stCxn id="80" idx="1"/>
              <a:endCxn id="16" idx="1"/>
            </p:cNvCxnSpPr>
            <p:nvPr/>
          </p:nvCxnSpPr>
          <p:spPr>
            <a:xfrm rot="5400000" flipH="1" flipV="1">
              <a:off x="4782812" y="4064711"/>
              <a:ext cx="633506" cy="1815941"/>
            </a:xfrm>
            <a:prstGeom prst="bentConnector2">
              <a:avLst/>
            </a:prstGeom>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902594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TextBox 431">
            <a:extLst>
              <a:ext uri="{FF2B5EF4-FFF2-40B4-BE49-F238E27FC236}">
                <a16:creationId xmlns:a16="http://schemas.microsoft.com/office/drawing/2014/main" id="{0B92B81F-3C95-4CB2-B1A8-8B328C048144}"/>
              </a:ext>
            </a:extLst>
          </p:cNvPr>
          <p:cNvSpPr txBox="1"/>
          <p:nvPr/>
        </p:nvSpPr>
        <p:spPr>
          <a:xfrm>
            <a:off x="5147781" y="6308149"/>
            <a:ext cx="931665" cy="553998"/>
          </a:xfrm>
          <a:prstGeom prst="rect">
            <a:avLst/>
          </a:prstGeom>
          <a:noFill/>
        </p:spPr>
        <p:txBody>
          <a:bodyPr wrap="none" rtlCol="0">
            <a:spAutoFit/>
          </a:bodyPr>
          <a:lstStyle/>
          <a:p>
            <a:r>
              <a:rPr lang="en-US" sz="3000" b="1" dirty="0"/>
              <a:t>WBS</a:t>
            </a:r>
          </a:p>
        </p:txBody>
      </p:sp>
      <p:sp>
        <p:nvSpPr>
          <p:cNvPr id="6" name="Rectangle 5">
            <a:extLst>
              <a:ext uri="{FF2B5EF4-FFF2-40B4-BE49-F238E27FC236}">
                <a16:creationId xmlns:a16="http://schemas.microsoft.com/office/drawing/2014/main" id="{B37304BA-68C1-47F3-8878-9303E5E56992}"/>
              </a:ext>
            </a:extLst>
          </p:cNvPr>
          <p:cNvSpPr/>
          <p:nvPr/>
        </p:nvSpPr>
        <p:spPr>
          <a:xfrm rot="16200000">
            <a:off x="-1168343" y="3237280"/>
            <a:ext cx="301752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Shopping Assistant System</a:t>
            </a:r>
          </a:p>
        </p:txBody>
      </p:sp>
      <p:sp>
        <p:nvSpPr>
          <p:cNvPr id="7" name="Rectangle 6">
            <a:extLst>
              <a:ext uri="{FF2B5EF4-FFF2-40B4-BE49-F238E27FC236}">
                <a16:creationId xmlns:a16="http://schemas.microsoft.com/office/drawing/2014/main" id="{AEEC0BA8-282A-4C19-817B-1E68D0798BEC}"/>
              </a:ext>
            </a:extLst>
          </p:cNvPr>
          <p:cNvSpPr/>
          <p:nvPr/>
        </p:nvSpPr>
        <p:spPr>
          <a:xfrm>
            <a:off x="1022819" y="482926"/>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Robotic Cart design, build and test</a:t>
            </a:r>
          </a:p>
        </p:txBody>
      </p:sp>
      <p:sp>
        <p:nvSpPr>
          <p:cNvPr id="8" name="Rectangle 7">
            <a:extLst>
              <a:ext uri="{FF2B5EF4-FFF2-40B4-BE49-F238E27FC236}">
                <a16:creationId xmlns:a16="http://schemas.microsoft.com/office/drawing/2014/main" id="{8B264ABD-E002-445E-BE5F-EB216699BCBD}"/>
              </a:ext>
            </a:extLst>
          </p:cNvPr>
          <p:cNvSpPr/>
          <p:nvPr/>
        </p:nvSpPr>
        <p:spPr>
          <a:xfrm>
            <a:off x="1022819" y="1611930"/>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Software design, develop and test</a:t>
            </a:r>
          </a:p>
        </p:txBody>
      </p:sp>
      <p:sp>
        <p:nvSpPr>
          <p:cNvPr id="11" name="Rectangle 10">
            <a:extLst>
              <a:ext uri="{FF2B5EF4-FFF2-40B4-BE49-F238E27FC236}">
                <a16:creationId xmlns:a16="http://schemas.microsoft.com/office/drawing/2014/main" id="{A70D48DD-7F64-4588-B926-14F3EF87AB73}"/>
              </a:ext>
            </a:extLst>
          </p:cNvPr>
          <p:cNvSpPr/>
          <p:nvPr/>
        </p:nvSpPr>
        <p:spPr>
          <a:xfrm>
            <a:off x="1022819" y="2740934"/>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Hardware system build and test</a:t>
            </a:r>
          </a:p>
        </p:txBody>
      </p:sp>
      <p:sp>
        <p:nvSpPr>
          <p:cNvPr id="12" name="Rectangle 11">
            <a:extLst>
              <a:ext uri="{FF2B5EF4-FFF2-40B4-BE49-F238E27FC236}">
                <a16:creationId xmlns:a16="http://schemas.microsoft.com/office/drawing/2014/main" id="{7D6E10E5-8C03-4A7F-99B8-A37BAA557CC8}"/>
              </a:ext>
            </a:extLst>
          </p:cNvPr>
          <p:cNvSpPr/>
          <p:nvPr/>
        </p:nvSpPr>
        <p:spPr>
          <a:xfrm>
            <a:off x="1022819" y="3869938"/>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System integration and test</a:t>
            </a:r>
          </a:p>
        </p:txBody>
      </p:sp>
      <p:sp>
        <p:nvSpPr>
          <p:cNvPr id="13" name="Rectangle 12">
            <a:extLst>
              <a:ext uri="{FF2B5EF4-FFF2-40B4-BE49-F238E27FC236}">
                <a16:creationId xmlns:a16="http://schemas.microsoft.com/office/drawing/2014/main" id="{B76C8008-F679-4778-9871-9953500C3B5F}"/>
              </a:ext>
            </a:extLst>
          </p:cNvPr>
          <p:cNvSpPr/>
          <p:nvPr/>
        </p:nvSpPr>
        <p:spPr>
          <a:xfrm>
            <a:off x="1022819" y="4998942"/>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Robotic cart fabrication and assembly</a:t>
            </a:r>
          </a:p>
        </p:txBody>
      </p:sp>
      <p:sp>
        <p:nvSpPr>
          <p:cNvPr id="14" name="TextBox 13">
            <a:extLst>
              <a:ext uri="{FF2B5EF4-FFF2-40B4-BE49-F238E27FC236}">
                <a16:creationId xmlns:a16="http://schemas.microsoft.com/office/drawing/2014/main" id="{99227D5E-E415-4CAB-AFDF-61CA3B33C4B0}"/>
              </a:ext>
            </a:extLst>
          </p:cNvPr>
          <p:cNvSpPr txBox="1"/>
          <p:nvPr/>
        </p:nvSpPr>
        <p:spPr>
          <a:xfrm>
            <a:off x="1742399" y="276451"/>
            <a:ext cx="683149" cy="215444"/>
          </a:xfrm>
          <a:prstGeom prst="rect">
            <a:avLst/>
          </a:prstGeom>
          <a:noFill/>
        </p:spPr>
        <p:txBody>
          <a:bodyPr wrap="square" rtlCol="0">
            <a:spAutoFit/>
          </a:bodyPr>
          <a:lstStyle/>
          <a:p>
            <a:r>
              <a:rPr lang="en-US" sz="800" dirty="0"/>
              <a:t>Work 20%</a:t>
            </a:r>
          </a:p>
        </p:txBody>
      </p:sp>
      <p:sp>
        <p:nvSpPr>
          <p:cNvPr id="17" name="TextBox 16">
            <a:extLst>
              <a:ext uri="{FF2B5EF4-FFF2-40B4-BE49-F238E27FC236}">
                <a16:creationId xmlns:a16="http://schemas.microsoft.com/office/drawing/2014/main" id="{58DFFE53-5AE4-4A86-B7DF-1BDB9EC2CACA}"/>
              </a:ext>
            </a:extLst>
          </p:cNvPr>
          <p:cNvSpPr txBox="1"/>
          <p:nvPr/>
        </p:nvSpPr>
        <p:spPr>
          <a:xfrm>
            <a:off x="1745343" y="1399480"/>
            <a:ext cx="677260" cy="215444"/>
          </a:xfrm>
          <a:prstGeom prst="rect">
            <a:avLst/>
          </a:prstGeom>
          <a:noFill/>
        </p:spPr>
        <p:txBody>
          <a:bodyPr wrap="square" rtlCol="0">
            <a:spAutoFit/>
          </a:bodyPr>
          <a:lstStyle/>
          <a:p>
            <a:r>
              <a:rPr lang="en-US" sz="800" dirty="0"/>
              <a:t>Work 50%</a:t>
            </a:r>
          </a:p>
        </p:txBody>
      </p:sp>
      <p:sp>
        <p:nvSpPr>
          <p:cNvPr id="18" name="TextBox 17">
            <a:extLst>
              <a:ext uri="{FF2B5EF4-FFF2-40B4-BE49-F238E27FC236}">
                <a16:creationId xmlns:a16="http://schemas.microsoft.com/office/drawing/2014/main" id="{2D51EF76-2D1B-45EC-A7E6-A22EEC47CC3C}"/>
              </a:ext>
            </a:extLst>
          </p:cNvPr>
          <p:cNvSpPr txBox="1"/>
          <p:nvPr/>
        </p:nvSpPr>
        <p:spPr>
          <a:xfrm>
            <a:off x="1741073" y="2522747"/>
            <a:ext cx="685801" cy="215444"/>
          </a:xfrm>
          <a:prstGeom prst="rect">
            <a:avLst/>
          </a:prstGeom>
          <a:noFill/>
        </p:spPr>
        <p:txBody>
          <a:bodyPr wrap="square" rtlCol="0">
            <a:spAutoFit/>
          </a:bodyPr>
          <a:lstStyle/>
          <a:p>
            <a:r>
              <a:rPr lang="en-US" sz="800" dirty="0"/>
              <a:t>Work 10%</a:t>
            </a:r>
          </a:p>
        </p:txBody>
      </p:sp>
      <p:sp>
        <p:nvSpPr>
          <p:cNvPr id="19" name="TextBox 18">
            <a:extLst>
              <a:ext uri="{FF2B5EF4-FFF2-40B4-BE49-F238E27FC236}">
                <a16:creationId xmlns:a16="http://schemas.microsoft.com/office/drawing/2014/main" id="{6C76D6D1-9CB6-42BE-8A7A-EABF96AAE4F8}"/>
              </a:ext>
            </a:extLst>
          </p:cNvPr>
          <p:cNvSpPr txBox="1"/>
          <p:nvPr/>
        </p:nvSpPr>
        <p:spPr>
          <a:xfrm>
            <a:off x="1741073" y="3659335"/>
            <a:ext cx="685800" cy="215444"/>
          </a:xfrm>
          <a:prstGeom prst="rect">
            <a:avLst/>
          </a:prstGeom>
          <a:noFill/>
        </p:spPr>
        <p:txBody>
          <a:bodyPr wrap="square" rtlCol="0">
            <a:spAutoFit/>
          </a:bodyPr>
          <a:lstStyle/>
          <a:p>
            <a:r>
              <a:rPr lang="en-US" sz="800" dirty="0"/>
              <a:t>Work 4%</a:t>
            </a:r>
          </a:p>
        </p:txBody>
      </p:sp>
      <p:sp>
        <p:nvSpPr>
          <p:cNvPr id="20" name="TextBox 19">
            <a:extLst>
              <a:ext uri="{FF2B5EF4-FFF2-40B4-BE49-F238E27FC236}">
                <a16:creationId xmlns:a16="http://schemas.microsoft.com/office/drawing/2014/main" id="{3B9B0E7B-B06A-403C-B125-CBA9358C2AA4}"/>
              </a:ext>
            </a:extLst>
          </p:cNvPr>
          <p:cNvSpPr txBox="1"/>
          <p:nvPr/>
        </p:nvSpPr>
        <p:spPr>
          <a:xfrm>
            <a:off x="1742398" y="4788332"/>
            <a:ext cx="683150" cy="215444"/>
          </a:xfrm>
          <a:prstGeom prst="rect">
            <a:avLst/>
          </a:prstGeom>
          <a:noFill/>
        </p:spPr>
        <p:txBody>
          <a:bodyPr wrap="square" rtlCol="0">
            <a:spAutoFit/>
          </a:bodyPr>
          <a:lstStyle/>
          <a:p>
            <a:r>
              <a:rPr lang="en-US" sz="800" dirty="0"/>
              <a:t>Work 15%</a:t>
            </a:r>
          </a:p>
        </p:txBody>
      </p:sp>
      <p:sp>
        <p:nvSpPr>
          <p:cNvPr id="52" name="Rectangle 51">
            <a:extLst>
              <a:ext uri="{FF2B5EF4-FFF2-40B4-BE49-F238E27FC236}">
                <a16:creationId xmlns:a16="http://schemas.microsoft.com/office/drawing/2014/main" id="{A39EE4E2-8871-41B7-867F-43204B3925E6}"/>
              </a:ext>
            </a:extLst>
          </p:cNvPr>
          <p:cNvSpPr/>
          <p:nvPr/>
        </p:nvSpPr>
        <p:spPr>
          <a:xfrm>
            <a:off x="2785288" y="212821"/>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Cart design</a:t>
            </a:r>
          </a:p>
        </p:txBody>
      </p:sp>
      <p:sp>
        <p:nvSpPr>
          <p:cNvPr id="53" name="Rectangle 52">
            <a:extLst>
              <a:ext uri="{FF2B5EF4-FFF2-40B4-BE49-F238E27FC236}">
                <a16:creationId xmlns:a16="http://schemas.microsoft.com/office/drawing/2014/main" id="{8485B95F-D082-43EC-8067-ACD315B7DD5A}"/>
              </a:ext>
            </a:extLst>
          </p:cNvPr>
          <p:cNvSpPr/>
          <p:nvPr/>
        </p:nvSpPr>
        <p:spPr>
          <a:xfrm>
            <a:off x="2785288" y="732418"/>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Prototype build</a:t>
            </a:r>
          </a:p>
        </p:txBody>
      </p:sp>
      <p:sp>
        <p:nvSpPr>
          <p:cNvPr id="54" name="Rectangle 53">
            <a:extLst>
              <a:ext uri="{FF2B5EF4-FFF2-40B4-BE49-F238E27FC236}">
                <a16:creationId xmlns:a16="http://schemas.microsoft.com/office/drawing/2014/main" id="{FD6C015F-3F05-4A53-A396-2465130AB5B9}"/>
              </a:ext>
            </a:extLst>
          </p:cNvPr>
          <p:cNvSpPr/>
          <p:nvPr/>
        </p:nvSpPr>
        <p:spPr>
          <a:xfrm>
            <a:off x="2785288" y="1252015"/>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Prototype test </a:t>
            </a:r>
          </a:p>
        </p:txBody>
      </p:sp>
      <p:sp>
        <p:nvSpPr>
          <p:cNvPr id="55" name="Rectangle 54">
            <a:extLst>
              <a:ext uri="{FF2B5EF4-FFF2-40B4-BE49-F238E27FC236}">
                <a16:creationId xmlns:a16="http://schemas.microsoft.com/office/drawing/2014/main" id="{582DCF60-081E-4452-BF43-4B7564D333AB}"/>
              </a:ext>
            </a:extLst>
          </p:cNvPr>
          <p:cNvSpPr/>
          <p:nvPr/>
        </p:nvSpPr>
        <p:spPr>
          <a:xfrm>
            <a:off x="2785288" y="1771612"/>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Mobile App design and develop</a:t>
            </a:r>
          </a:p>
        </p:txBody>
      </p:sp>
      <p:sp>
        <p:nvSpPr>
          <p:cNvPr id="56" name="Rectangle 55">
            <a:extLst>
              <a:ext uri="{FF2B5EF4-FFF2-40B4-BE49-F238E27FC236}">
                <a16:creationId xmlns:a16="http://schemas.microsoft.com/office/drawing/2014/main" id="{A0D41F61-947B-4160-8B44-45E27F8FEE9F}"/>
              </a:ext>
            </a:extLst>
          </p:cNvPr>
          <p:cNvSpPr/>
          <p:nvPr/>
        </p:nvSpPr>
        <p:spPr>
          <a:xfrm>
            <a:off x="2785288" y="2291209"/>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Payment system design and develop</a:t>
            </a:r>
          </a:p>
        </p:txBody>
      </p:sp>
      <p:sp>
        <p:nvSpPr>
          <p:cNvPr id="57" name="Rectangle 56">
            <a:extLst>
              <a:ext uri="{FF2B5EF4-FFF2-40B4-BE49-F238E27FC236}">
                <a16:creationId xmlns:a16="http://schemas.microsoft.com/office/drawing/2014/main" id="{13FEDCD1-B41F-4429-8D18-D8040C9BF599}"/>
              </a:ext>
            </a:extLst>
          </p:cNvPr>
          <p:cNvSpPr/>
          <p:nvPr/>
        </p:nvSpPr>
        <p:spPr>
          <a:xfrm>
            <a:off x="2788516" y="2810806"/>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Information system design and develop</a:t>
            </a:r>
          </a:p>
        </p:txBody>
      </p:sp>
      <p:sp>
        <p:nvSpPr>
          <p:cNvPr id="78" name="Rectangle 77">
            <a:extLst>
              <a:ext uri="{FF2B5EF4-FFF2-40B4-BE49-F238E27FC236}">
                <a16:creationId xmlns:a16="http://schemas.microsoft.com/office/drawing/2014/main" id="{CE6665A9-DF73-4EEB-9BC9-35EC25A8FDAB}"/>
              </a:ext>
            </a:extLst>
          </p:cNvPr>
          <p:cNvSpPr/>
          <p:nvPr/>
        </p:nvSpPr>
        <p:spPr>
          <a:xfrm>
            <a:off x="1022819" y="6127948"/>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System deployment</a:t>
            </a:r>
          </a:p>
        </p:txBody>
      </p:sp>
      <p:sp>
        <p:nvSpPr>
          <p:cNvPr id="92" name="TextBox 91">
            <a:extLst>
              <a:ext uri="{FF2B5EF4-FFF2-40B4-BE49-F238E27FC236}">
                <a16:creationId xmlns:a16="http://schemas.microsoft.com/office/drawing/2014/main" id="{48056FE8-6198-4987-8DAC-446BEA91A9EB}"/>
              </a:ext>
            </a:extLst>
          </p:cNvPr>
          <p:cNvSpPr txBox="1"/>
          <p:nvPr/>
        </p:nvSpPr>
        <p:spPr>
          <a:xfrm>
            <a:off x="1799125" y="5913854"/>
            <a:ext cx="569697" cy="215444"/>
          </a:xfrm>
          <a:prstGeom prst="rect">
            <a:avLst/>
          </a:prstGeom>
          <a:noFill/>
        </p:spPr>
        <p:txBody>
          <a:bodyPr wrap="square" rtlCol="0">
            <a:spAutoFit/>
          </a:bodyPr>
          <a:lstStyle/>
          <a:p>
            <a:r>
              <a:rPr lang="en-US" sz="800" dirty="0"/>
              <a:t>Work 1%</a:t>
            </a:r>
          </a:p>
        </p:txBody>
      </p:sp>
      <p:sp>
        <p:nvSpPr>
          <p:cNvPr id="94" name="Rectangle 93">
            <a:extLst>
              <a:ext uri="{FF2B5EF4-FFF2-40B4-BE49-F238E27FC236}">
                <a16:creationId xmlns:a16="http://schemas.microsoft.com/office/drawing/2014/main" id="{DE996FA3-C321-43D0-BB57-9EEB94E77D74}"/>
              </a:ext>
            </a:extLst>
          </p:cNvPr>
          <p:cNvSpPr/>
          <p:nvPr/>
        </p:nvSpPr>
        <p:spPr>
          <a:xfrm>
            <a:off x="2785288" y="3330403"/>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Recharge System build and test</a:t>
            </a:r>
          </a:p>
        </p:txBody>
      </p:sp>
      <p:sp>
        <p:nvSpPr>
          <p:cNvPr id="95" name="Rectangle 94">
            <a:extLst>
              <a:ext uri="{FF2B5EF4-FFF2-40B4-BE49-F238E27FC236}">
                <a16:creationId xmlns:a16="http://schemas.microsoft.com/office/drawing/2014/main" id="{A4837533-F8D1-422E-81ED-8218AB38355A}"/>
              </a:ext>
            </a:extLst>
          </p:cNvPr>
          <p:cNvSpPr/>
          <p:nvPr/>
        </p:nvSpPr>
        <p:spPr>
          <a:xfrm>
            <a:off x="2785288" y="3850000"/>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Security system build and test</a:t>
            </a:r>
          </a:p>
        </p:txBody>
      </p:sp>
      <p:sp>
        <p:nvSpPr>
          <p:cNvPr id="96" name="Rectangle 95">
            <a:extLst>
              <a:ext uri="{FF2B5EF4-FFF2-40B4-BE49-F238E27FC236}">
                <a16:creationId xmlns:a16="http://schemas.microsoft.com/office/drawing/2014/main" id="{A14E27F8-0EEC-41CB-B95F-6EDB1EAE6E6C}"/>
              </a:ext>
            </a:extLst>
          </p:cNvPr>
          <p:cNvSpPr/>
          <p:nvPr/>
        </p:nvSpPr>
        <p:spPr>
          <a:xfrm>
            <a:off x="2785288" y="4369597"/>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BLE network build and test</a:t>
            </a:r>
          </a:p>
        </p:txBody>
      </p:sp>
      <p:sp>
        <p:nvSpPr>
          <p:cNvPr id="97" name="Rectangle 96">
            <a:extLst>
              <a:ext uri="{FF2B5EF4-FFF2-40B4-BE49-F238E27FC236}">
                <a16:creationId xmlns:a16="http://schemas.microsoft.com/office/drawing/2014/main" id="{32413792-77BC-4F0B-95E5-662D07F5E4AE}"/>
              </a:ext>
            </a:extLst>
          </p:cNvPr>
          <p:cNvSpPr/>
          <p:nvPr/>
        </p:nvSpPr>
        <p:spPr>
          <a:xfrm>
            <a:off x="2785288" y="4889194"/>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Cart Mechanical Part fabrication</a:t>
            </a:r>
          </a:p>
        </p:txBody>
      </p:sp>
      <p:sp>
        <p:nvSpPr>
          <p:cNvPr id="98" name="Rectangle 97">
            <a:extLst>
              <a:ext uri="{FF2B5EF4-FFF2-40B4-BE49-F238E27FC236}">
                <a16:creationId xmlns:a16="http://schemas.microsoft.com/office/drawing/2014/main" id="{8722C3B7-C850-4F75-BF5B-E4FECB76E657}"/>
              </a:ext>
            </a:extLst>
          </p:cNvPr>
          <p:cNvSpPr/>
          <p:nvPr/>
        </p:nvSpPr>
        <p:spPr>
          <a:xfrm>
            <a:off x="2785288" y="5408791"/>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Cart Assembly</a:t>
            </a:r>
          </a:p>
        </p:txBody>
      </p:sp>
      <p:sp>
        <p:nvSpPr>
          <p:cNvPr id="99" name="Rectangle 98">
            <a:extLst>
              <a:ext uri="{FF2B5EF4-FFF2-40B4-BE49-F238E27FC236}">
                <a16:creationId xmlns:a16="http://schemas.microsoft.com/office/drawing/2014/main" id="{D4EB9A6E-7514-4734-9E04-DEE55AE896CC}"/>
              </a:ext>
            </a:extLst>
          </p:cNvPr>
          <p:cNvSpPr/>
          <p:nvPr/>
        </p:nvSpPr>
        <p:spPr>
          <a:xfrm>
            <a:off x="2785288" y="5928388"/>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Equipment deploy</a:t>
            </a:r>
          </a:p>
        </p:txBody>
      </p:sp>
      <p:sp>
        <p:nvSpPr>
          <p:cNvPr id="100" name="Rectangle 99">
            <a:extLst>
              <a:ext uri="{FF2B5EF4-FFF2-40B4-BE49-F238E27FC236}">
                <a16:creationId xmlns:a16="http://schemas.microsoft.com/office/drawing/2014/main" id="{28B82708-989C-458E-AB8F-532CBF753C1F}"/>
              </a:ext>
            </a:extLst>
          </p:cNvPr>
          <p:cNvSpPr/>
          <p:nvPr/>
        </p:nvSpPr>
        <p:spPr>
          <a:xfrm>
            <a:off x="2785288" y="6447988"/>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000" dirty="0">
                <a:solidFill>
                  <a:schemeClr val="tx1"/>
                </a:solidFill>
              </a:rPr>
              <a:t>Personnel training</a:t>
            </a:r>
          </a:p>
        </p:txBody>
      </p:sp>
      <p:sp>
        <p:nvSpPr>
          <p:cNvPr id="144" name="Rectangle 143">
            <a:extLst>
              <a:ext uri="{FF2B5EF4-FFF2-40B4-BE49-F238E27FC236}">
                <a16:creationId xmlns:a16="http://schemas.microsoft.com/office/drawing/2014/main" id="{64E8A47C-6456-46D0-9656-83FB7020804D}"/>
              </a:ext>
            </a:extLst>
          </p:cNvPr>
          <p:cNvSpPr/>
          <p:nvPr/>
        </p:nvSpPr>
        <p:spPr>
          <a:xfrm>
            <a:off x="4579483" y="208606"/>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CAD modeling</a:t>
            </a:r>
          </a:p>
          <a:p>
            <a:pPr algn="ctr"/>
            <a:r>
              <a:rPr lang="en-US" sz="900" dirty="0">
                <a:solidFill>
                  <a:schemeClr val="tx1"/>
                </a:solidFill>
              </a:rPr>
              <a:t>&amp; design present</a:t>
            </a:r>
          </a:p>
        </p:txBody>
      </p:sp>
      <p:sp>
        <p:nvSpPr>
          <p:cNvPr id="145" name="Rectangle 144">
            <a:extLst>
              <a:ext uri="{FF2B5EF4-FFF2-40B4-BE49-F238E27FC236}">
                <a16:creationId xmlns:a16="http://schemas.microsoft.com/office/drawing/2014/main" id="{20C73799-1825-4273-A43A-FC261730CD95}"/>
              </a:ext>
            </a:extLst>
          </p:cNvPr>
          <p:cNvSpPr/>
          <p:nvPr/>
        </p:nvSpPr>
        <p:spPr>
          <a:xfrm>
            <a:off x="4579483" y="728625"/>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Material tradeoff study</a:t>
            </a:r>
          </a:p>
        </p:txBody>
      </p:sp>
      <p:sp>
        <p:nvSpPr>
          <p:cNvPr id="146" name="Rectangle 145">
            <a:extLst>
              <a:ext uri="{FF2B5EF4-FFF2-40B4-BE49-F238E27FC236}">
                <a16:creationId xmlns:a16="http://schemas.microsoft.com/office/drawing/2014/main" id="{59F44682-EF86-4380-8E68-B1C7F8640E03}"/>
              </a:ext>
            </a:extLst>
          </p:cNvPr>
          <p:cNvSpPr/>
          <p:nvPr/>
        </p:nvSpPr>
        <p:spPr>
          <a:xfrm>
            <a:off x="4579483" y="1248644"/>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Wireless connection tradeoff study</a:t>
            </a:r>
          </a:p>
        </p:txBody>
      </p:sp>
      <p:sp>
        <p:nvSpPr>
          <p:cNvPr id="147" name="Rectangle 146">
            <a:extLst>
              <a:ext uri="{FF2B5EF4-FFF2-40B4-BE49-F238E27FC236}">
                <a16:creationId xmlns:a16="http://schemas.microsoft.com/office/drawing/2014/main" id="{AF31DBDA-8D96-421E-9805-31F1BCDC1645}"/>
              </a:ext>
            </a:extLst>
          </p:cNvPr>
          <p:cNvSpPr/>
          <p:nvPr/>
        </p:nvSpPr>
        <p:spPr>
          <a:xfrm>
            <a:off x="4579483" y="2288682"/>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Driving system build</a:t>
            </a:r>
          </a:p>
        </p:txBody>
      </p:sp>
      <p:sp>
        <p:nvSpPr>
          <p:cNvPr id="148" name="Rectangle 147">
            <a:extLst>
              <a:ext uri="{FF2B5EF4-FFF2-40B4-BE49-F238E27FC236}">
                <a16:creationId xmlns:a16="http://schemas.microsoft.com/office/drawing/2014/main" id="{C77FD3B9-018F-4F8A-B9F7-EC4557BDB823}"/>
              </a:ext>
            </a:extLst>
          </p:cNvPr>
          <p:cNvSpPr/>
          <p:nvPr/>
        </p:nvSpPr>
        <p:spPr>
          <a:xfrm>
            <a:off x="4579483" y="2808701"/>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Auto- driving develop</a:t>
            </a:r>
          </a:p>
        </p:txBody>
      </p:sp>
      <p:sp>
        <p:nvSpPr>
          <p:cNvPr id="149" name="Rectangle 148">
            <a:extLst>
              <a:ext uri="{FF2B5EF4-FFF2-40B4-BE49-F238E27FC236}">
                <a16:creationId xmlns:a16="http://schemas.microsoft.com/office/drawing/2014/main" id="{43A452B2-CD51-4600-9430-94B1A3F1B5AE}"/>
              </a:ext>
            </a:extLst>
          </p:cNvPr>
          <p:cNvSpPr/>
          <p:nvPr/>
        </p:nvSpPr>
        <p:spPr>
          <a:xfrm>
            <a:off x="4579483" y="1768663"/>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Mechanical part build</a:t>
            </a:r>
          </a:p>
        </p:txBody>
      </p:sp>
      <p:sp>
        <p:nvSpPr>
          <p:cNvPr id="150" name="Rectangle 149">
            <a:extLst>
              <a:ext uri="{FF2B5EF4-FFF2-40B4-BE49-F238E27FC236}">
                <a16:creationId xmlns:a16="http://schemas.microsoft.com/office/drawing/2014/main" id="{A115818C-DE18-43BE-8AED-8104739A58CB}"/>
              </a:ext>
            </a:extLst>
          </p:cNvPr>
          <p:cNvSpPr/>
          <p:nvPr/>
        </p:nvSpPr>
        <p:spPr>
          <a:xfrm>
            <a:off x="4579483" y="3328720"/>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Navigation service</a:t>
            </a:r>
          </a:p>
          <a:p>
            <a:pPr algn="ctr"/>
            <a:r>
              <a:rPr lang="en-US" sz="900" dirty="0">
                <a:solidFill>
                  <a:schemeClr val="tx1"/>
                </a:solidFill>
              </a:rPr>
              <a:t>design and  develop </a:t>
            </a:r>
          </a:p>
        </p:txBody>
      </p:sp>
      <p:sp>
        <p:nvSpPr>
          <p:cNvPr id="151" name="Rectangle 150">
            <a:extLst>
              <a:ext uri="{FF2B5EF4-FFF2-40B4-BE49-F238E27FC236}">
                <a16:creationId xmlns:a16="http://schemas.microsoft.com/office/drawing/2014/main" id="{C3DC13B7-53CB-4083-A193-9945D58911B2}"/>
              </a:ext>
            </a:extLst>
          </p:cNvPr>
          <p:cNvSpPr/>
          <p:nvPr/>
        </p:nvSpPr>
        <p:spPr>
          <a:xfrm>
            <a:off x="4579483" y="3848739"/>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Translation service</a:t>
            </a:r>
          </a:p>
          <a:p>
            <a:pPr algn="ctr"/>
            <a:r>
              <a:rPr lang="en-US" sz="900" dirty="0">
                <a:solidFill>
                  <a:schemeClr val="tx1"/>
                </a:solidFill>
              </a:rPr>
              <a:t>design and develop</a:t>
            </a:r>
          </a:p>
        </p:txBody>
      </p:sp>
      <p:sp>
        <p:nvSpPr>
          <p:cNvPr id="152" name="Rectangle 151">
            <a:extLst>
              <a:ext uri="{FF2B5EF4-FFF2-40B4-BE49-F238E27FC236}">
                <a16:creationId xmlns:a16="http://schemas.microsoft.com/office/drawing/2014/main" id="{5E782189-41EB-43C6-943A-F301E430EAFC}"/>
              </a:ext>
            </a:extLst>
          </p:cNvPr>
          <p:cNvSpPr/>
          <p:nvPr/>
        </p:nvSpPr>
        <p:spPr>
          <a:xfrm>
            <a:off x="4579483" y="4368758"/>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Searching service design and develop</a:t>
            </a:r>
          </a:p>
        </p:txBody>
      </p:sp>
      <p:sp>
        <p:nvSpPr>
          <p:cNvPr id="153" name="Rectangle 152">
            <a:extLst>
              <a:ext uri="{FF2B5EF4-FFF2-40B4-BE49-F238E27FC236}">
                <a16:creationId xmlns:a16="http://schemas.microsoft.com/office/drawing/2014/main" id="{F9BBC9AC-329D-4D98-98BE-4ECFB537B802}"/>
              </a:ext>
            </a:extLst>
          </p:cNvPr>
          <p:cNvSpPr/>
          <p:nvPr/>
        </p:nvSpPr>
        <p:spPr>
          <a:xfrm>
            <a:off x="4579483" y="5408791"/>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Database design and develop and build</a:t>
            </a:r>
          </a:p>
        </p:txBody>
      </p:sp>
      <p:sp>
        <p:nvSpPr>
          <p:cNvPr id="154" name="Rectangle 153">
            <a:extLst>
              <a:ext uri="{FF2B5EF4-FFF2-40B4-BE49-F238E27FC236}">
                <a16:creationId xmlns:a16="http://schemas.microsoft.com/office/drawing/2014/main" id="{D871E946-46C0-46C5-A999-C8B3A65FEB62}"/>
              </a:ext>
            </a:extLst>
          </p:cNvPr>
          <p:cNvSpPr/>
          <p:nvPr/>
        </p:nvSpPr>
        <p:spPr>
          <a:xfrm>
            <a:off x="4579483" y="4888777"/>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Interaction design and develop </a:t>
            </a:r>
          </a:p>
        </p:txBody>
      </p:sp>
      <p:sp>
        <p:nvSpPr>
          <p:cNvPr id="190" name="TextBox 189">
            <a:extLst>
              <a:ext uri="{FF2B5EF4-FFF2-40B4-BE49-F238E27FC236}">
                <a16:creationId xmlns:a16="http://schemas.microsoft.com/office/drawing/2014/main" id="{9B5E84CA-0B22-4881-93F1-FF331A1BC382}"/>
              </a:ext>
            </a:extLst>
          </p:cNvPr>
          <p:cNvSpPr txBox="1"/>
          <p:nvPr/>
        </p:nvSpPr>
        <p:spPr>
          <a:xfrm>
            <a:off x="3543053" y="36171"/>
            <a:ext cx="565852" cy="215444"/>
          </a:xfrm>
          <a:prstGeom prst="rect">
            <a:avLst/>
          </a:prstGeom>
          <a:noFill/>
        </p:spPr>
        <p:txBody>
          <a:bodyPr wrap="square" rtlCol="0">
            <a:spAutoFit/>
          </a:bodyPr>
          <a:lstStyle/>
          <a:p>
            <a:r>
              <a:rPr lang="en-US" sz="800" dirty="0"/>
              <a:t>Work 5%</a:t>
            </a:r>
          </a:p>
        </p:txBody>
      </p:sp>
      <p:sp>
        <p:nvSpPr>
          <p:cNvPr id="191" name="TextBox 190">
            <a:extLst>
              <a:ext uri="{FF2B5EF4-FFF2-40B4-BE49-F238E27FC236}">
                <a16:creationId xmlns:a16="http://schemas.microsoft.com/office/drawing/2014/main" id="{A92E9F27-D1F7-405C-892B-6D62547B5115}"/>
              </a:ext>
            </a:extLst>
          </p:cNvPr>
          <p:cNvSpPr txBox="1"/>
          <p:nvPr/>
        </p:nvSpPr>
        <p:spPr>
          <a:xfrm>
            <a:off x="3543053" y="542552"/>
            <a:ext cx="623320" cy="215444"/>
          </a:xfrm>
          <a:prstGeom prst="rect">
            <a:avLst/>
          </a:prstGeom>
          <a:noFill/>
        </p:spPr>
        <p:txBody>
          <a:bodyPr wrap="square" rtlCol="0">
            <a:spAutoFit/>
          </a:bodyPr>
          <a:lstStyle/>
          <a:p>
            <a:r>
              <a:rPr lang="en-US" sz="800" dirty="0"/>
              <a:t>Work 14%</a:t>
            </a:r>
          </a:p>
        </p:txBody>
      </p:sp>
      <p:sp>
        <p:nvSpPr>
          <p:cNvPr id="192" name="TextBox 191">
            <a:extLst>
              <a:ext uri="{FF2B5EF4-FFF2-40B4-BE49-F238E27FC236}">
                <a16:creationId xmlns:a16="http://schemas.microsoft.com/office/drawing/2014/main" id="{2DD0106D-EAF2-468E-B381-782943C03E72}"/>
              </a:ext>
            </a:extLst>
          </p:cNvPr>
          <p:cNvSpPr txBox="1"/>
          <p:nvPr/>
        </p:nvSpPr>
        <p:spPr>
          <a:xfrm>
            <a:off x="3543053" y="1060455"/>
            <a:ext cx="565642" cy="215444"/>
          </a:xfrm>
          <a:prstGeom prst="rect">
            <a:avLst/>
          </a:prstGeom>
          <a:noFill/>
        </p:spPr>
        <p:txBody>
          <a:bodyPr wrap="square" rtlCol="0">
            <a:spAutoFit/>
          </a:bodyPr>
          <a:lstStyle/>
          <a:p>
            <a:r>
              <a:rPr lang="en-US" sz="800" dirty="0"/>
              <a:t>Work 1%</a:t>
            </a:r>
          </a:p>
        </p:txBody>
      </p:sp>
      <p:sp>
        <p:nvSpPr>
          <p:cNvPr id="193" name="TextBox 192">
            <a:extLst>
              <a:ext uri="{FF2B5EF4-FFF2-40B4-BE49-F238E27FC236}">
                <a16:creationId xmlns:a16="http://schemas.microsoft.com/office/drawing/2014/main" id="{17BBC713-5062-4E1A-9172-335C002238F2}"/>
              </a:ext>
            </a:extLst>
          </p:cNvPr>
          <p:cNvSpPr txBox="1"/>
          <p:nvPr/>
        </p:nvSpPr>
        <p:spPr>
          <a:xfrm rot="10800000" flipV="1">
            <a:off x="3543053" y="1587675"/>
            <a:ext cx="694385" cy="215444"/>
          </a:xfrm>
          <a:prstGeom prst="rect">
            <a:avLst/>
          </a:prstGeom>
          <a:noFill/>
        </p:spPr>
        <p:txBody>
          <a:bodyPr wrap="square" rtlCol="0">
            <a:spAutoFit/>
          </a:bodyPr>
          <a:lstStyle/>
          <a:p>
            <a:r>
              <a:rPr lang="en-US" sz="800" dirty="0"/>
              <a:t>Work 35%</a:t>
            </a:r>
          </a:p>
        </p:txBody>
      </p:sp>
      <p:sp>
        <p:nvSpPr>
          <p:cNvPr id="194" name="TextBox 193">
            <a:extLst>
              <a:ext uri="{FF2B5EF4-FFF2-40B4-BE49-F238E27FC236}">
                <a16:creationId xmlns:a16="http://schemas.microsoft.com/office/drawing/2014/main" id="{BC27AC0B-A031-465F-B6C0-8E662CF4427F}"/>
              </a:ext>
            </a:extLst>
          </p:cNvPr>
          <p:cNvSpPr txBox="1"/>
          <p:nvPr/>
        </p:nvSpPr>
        <p:spPr>
          <a:xfrm>
            <a:off x="3543053" y="2106689"/>
            <a:ext cx="564543" cy="215444"/>
          </a:xfrm>
          <a:prstGeom prst="rect">
            <a:avLst/>
          </a:prstGeom>
          <a:noFill/>
        </p:spPr>
        <p:txBody>
          <a:bodyPr wrap="square" rtlCol="0">
            <a:spAutoFit/>
          </a:bodyPr>
          <a:lstStyle/>
          <a:p>
            <a:r>
              <a:rPr lang="en-US" sz="800" dirty="0"/>
              <a:t>Work 8%</a:t>
            </a:r>
          </a:p>
        </p:txBody>
      </p:sp>
      <p:sp>
        <p:nvSpPr>
          <p:cNvPr id="195" name="TextBox 194">
            <a:extLst>
              <a:ext uri="{FF2B5EF4-FFF2-40B4-BE49-F238E27FC236}">
                <a16:creationId xmlns:a16="http://schemas.microsoft.com/office/drawing/2014/main" id="{70C1691B-AC54-4682-9264-CCEC664DB5DD}"/>
              </a:ext>
            </a:extLst>
          </p:cNvPr>
          <p:cNvSpPr txBox="1"/>
          <p:nvPr/>
        </p:nvSpPr>
        <p:spPr>
          <a:xfrm>
            <a:off x="3543053" y="2633791"/>
            <a:ext cx="564543" cy="215444"/>
          </a:xfrm>
          <a:prstGeom prst="rect">
            <a:avLst/>
          </a:prstGeom>
          <a:noFill/>
        </p:spPr>
        <p:txBody>
          <a:bodyPr wrap="square" rtlCol="0">
            <a:spAutoFit/>
          </a:bodyPr>
          <a:lstStyle/>
          <a:p>
            <a:r>
              <a:rPr lang="en-US" sz="800" dirty="0"/>
              <a:t>Work 7%</a:t>
            </a:r>
          </a:p>
        </p:txBody>
      </p:sp>
      <p:sp>
        <p:nvSpPr>
          <p:cNvPr id="196" name="TextBox 195">
            <a:extLst>
              <a:ext uri="{FF2B5EF4-FFF2-40B4-BE49-F238E27FC236}">
                <a16:creationId xmlns:a16="http://schemas.microsoft.com/office/drawing/2014/main" id="{1399996D-6758-4854-930C-ECA03BA335B9}"/>
              </a:ext>
            </a:extLst>
          </p:cNvPr>
          <p:cNvSpPr txBox="1"/>
          <p:nvPr/>
        </p:nvSpPr>
        <p:spPr>
          <a:xfrm>
            <a:off x="3543053" y="3158144"/>
            <a:ext cx="578416" cy="215444"/>
          </a:xfrm>
          <a:prstGeom prst="rect">
            <a:avLst/>
          </a:prstGeom>
          <a:noFill/>
        </p:spPr>
        <p:txBody>
          <a:bodyPr wrap="square" rtlCol="0">
            <a:spAutoFit/>
          </a:bodyPr>
          <a:lstStyle/>
          <a:p>
            <a:r>
              <a:rPr lang="en-US" sz="800" dirty="0"/>
              <a:t>Work 2%</a:t>
            </a:r>
          </a:p>
        </p:txBody>
      </p:sp>
      <p:sp>
        <p:nvSpPr>
          <p:cNvPr id="197" name="TextBox 196">
            <a:extLst>
              <a:ext uri="{FF2B5EF4-FFF2-40B4-BE49-F238E27FC236}">
                <a16:creationId xmlns:a16="http://schemas.microsoft.com/office/drawing/2014/main" id="{1A425333-C773-4C1A-8947-DB5E227CD322}"/>
              </a:ext>
            </a:extLst>
          </p:cNvPr>
          <p:cNvSpPr txBox="1"/>
          <p:nvPr/>
        </p:nvSpPr>
        <p:spPr>
          <a:xfrm>
            <a:off x="3543053" y="3661228"/>
            <a:ext cx="578416" cy="215444"/>
          </a:xfrm>
          <a:prstGeom prst="rect">
            <a:avLst/>
          </a:prstGeom>
          <a:noFill/>
        </p:spPr>
        <p:txBody>
          <a:bodyPr wrap="square" rtlCol="0">
            <a:spAutoFit/>
          </a:bodyPr>
          <a:lstStyle/>
          <a:p>
            <a:r>
              <a:rPr lang="en-US" sz="800" dirty="0"/>
              <a:t>Work 3%</a:t>
            </a:r>
          </a:p>
        </p:txBody>
      </p:sp>
      <p:sp>
        <p:nvSpPr>
          <p:cNvPr id="198" name="TextBox 197">
            <a:extLst>
              <a:ext uri="{FF2B5EF4-FFF2-40B4-BE49-F238E27FC236}">
                <a16:creationId xmlns:a16="http://schemas.microsoft.com/office/drawing/2014/main" id="{C63476A2-22DA-4876-8112-98C220030696}"/>
              </a:ext>
            </a:extLst>
          </p:cNvPr>
          <p:cNvSpPr txBox="1"/>
          <p:nvPr/>
        </p:nvSpPr>
        <p:spPr>
          <a:xfrm>
            <a:off x="3543053" y="4180933"/>
            <a:ext cx="564543" cy="215444"/>
          </a:xfrm>
          <a:prstGeom prst="rect">
            <a:avLst/>
          </a:prstGeom>
          <a:noFill/>
        </p:spPr>
        <p:txBody>
          <a:bodyPr wrap="square" rtlCol="0">
            <a:spAutoFit/>
          </a:bodyPr>
          <a:lstStyle/>
          <a:p>
            <a:r>
              <a:rPr lang="en-US" sz="800" dirty="0"/>
              <a:t>Work 5%</a:t>
            </a:r>
          </a:p>
        </p:txBody>
      </p:sp>
      <p:sp>
        <p:nvSpPr>
          <p:cNvPr id="199" name="TextBox 198">
            <a:extLst>
              <a:ext uri="{FF2B5EF4-FFF2-40B4-BE49-F238E27FC236}">
                <a16:creationId xmlns:a16="http://schemas.microsoft.com/office/drawing/2014/main" id="{0F779080-D3BE-4177-8B58-2BAF11CBDC4D}"/>
              </a:ext>
            </a:extLst>
          </p:cNvPr>
          <p:cNvSpPr txBox="1"/>
          <p:nvPr/>
        </p:nvSpPr>
        <p:spPr>
          <a:xfrm>
            <a:off x="3543053" y="4696922"/>
            <a:ext cx="613366" cy="215444"/>
          </a:xfrm>
          <a:prstGeom prst="rect">
            <a:avLst/>
          </a:prstGeom>
          <a:noFill/>
        </p:spPr>
        <p:txBody>
          <a:bodyPr wrap="square" rtlCol="0">
            <a:spAutoFit/>
          </a:bodyPr>
          <a:lstStyle/>
          <a:p>
            <a:r>
              <a:rPr lang="en-US" sz="800" dirty="0"/>
              <a:t>Work 13%</a:t>
            </a:r>
          </a:p>
        </p:txBody>
      </p:sp>
      <p:sp>
        <p:nvSpPr>
          <p:cNvPr id="200" name="TextBox 199">
            <a:extLst>
              <a:ext uri="{FF2B5EF4-FFF2-40B4-BE49-F238E27FC236}">
                <a16:creationId xmlns:a16="http://schemas.microsoft.com/office/drawing/2014/main" id="{01A0533C-0A22-4A8D-8364-A097F2622FCE}"/>
              </a:ext>
            </a:extLst>
          </p:cNvPr>
          <p:cNvSpPr txBox="1"/>
          <p:nvPr/>
        </p:nvSpPr>
        <p:spPr>
          <a:xfrm>
            <a:off x="3543053" y="5231822"/>
            <a:ext cx="613367" cy="215444"/>
          </a:xfrm>
          <a:prstGeom prst="rect">
            <a:avLst/>
          </a:prstGeom>
          <a:noFill/>
        </p:spPr>
        <p:txBody>
          <a:bodyPr wrap="square" rtlCol="0">
            <a:spAutoFit/>
          </a:bodyPr>
          <a:lstStyle/>
          <a:p>
            <a:r>
              <a:rPr lang="en-US" sz="800" dirty="0"/>
              <a:t>Work 2%</a:t>
            </a:r>
          </a:p>
        </p:txBody>
      </p:sp>
      <p:sp>
        <p:nvSpPr>
          <p:cNvPr id="201" name="TextBox 200">
            <a:extLst>
              <a:ext uri="{FF2B5EF4-FFF2-40B4-BE49-F238E27FC236}">
                <a16:creationId xmlns:a16="http://schemas.microsoft.com/office/drawing/2014/main" id="{AB6271A8-F86D-46B7-AE18-013E464C8FE5}"/>
              </a:ext>
            </a:extLst>
          </p:cNvPr>
          <p:cNvSpPr txBox="1"/>
          <p:nvPr/>
        </p:nvSpPr>
        <p:spPr>
          <a:xfrm>
            <a:off x="3543053" y="6273153"/>
            <a:ext cx="650839" cy="215444"/>
          </a:xfrm>
          <a:prstGeom prst="rect">
            <a:avLst/>
          </a:prstGeom>
          <a:noFill/>
        </p:spPr>
        <p:txBody>
          <a:bodyPr wrap="square" rtlCol="0">
            <a:spAutoFit/>
          </a:bodyPr>
          <a:lstStyle/>
          <a:p>
            <a:r>
              <a:rPr lang="en-US" sz="800" dirty="0"/>
              <a:t>Work 0.5%</a:t>
            </a:r>
          </a:p>
        </p:txBody>
      </p:sp>
      <p:sp>
        <p:nvSpPr>
          <p:cNvPr id="202" name="TextBox 201">
            <a:extLst>
              <a:ext uri="{FF2B5EF4-FFF2-40B4-BE49-F238E27FC236}">
                <a16:creationId xmlns:a16="http://schemas.microsoft.com/office/drawing/2014/main" id="{2F9F0829-9996-48B7-A8A3-C19FD145A89A}"/>
              </a:ext>
            </a:extLst>
          </p:cNvPr>
          <p:cNvSpPr txBox="1"/>
          <p:nvPr/>
        </p:nvSpPr>
        <p:spPr>
          <a:xfrm>
            <a:off x="3543053" y="5760807"/>
            <a:ext cx="714562" cy="215444"/>
          </a:xfrm>
          <a:prstGeom prst="rect">
            <a:avLst/>
          </a:prstGeom>
          <a:noFill/>
        </p:spPr>
        <p:txBody>
          <a:bodyPr wrap="square" rtlCol="0">
            <a:spAutoFit/>
          </a:bodyPr>
          <a:lstStyle/>
          <a:p>
            <a:r>
              <a:rPr lang="en-US" sz="800" dirty="0"/>
              <a:t>Work 0.5%</a:t>
            </a:r>
          </a:p>
        </p:txBody>
      </p:sp>
      <p:sp>
        <p:nvSpPr>
          <p:cNvPr id="203" name="TextBox 202">
            <a:extLst>
              <a:ext uri="{FF2B5EF4-FFF2-40B4-BE49-F238E27FC236}">
                <a16:creationId xmlns:a16="http://schemas.microsoft.com/office/drawing/2014/main" id="{7A8243FD-85DF-4C37-8FCE-C776260F14C8}"/>
              </a:ext>
            </a:extLst>
          </p:cNvPr>
          <p:cNvSpPr txBox="1"/>
          <p:nvPr/>
        </p:nvSpPr>
        <p:spPr>
          <a:xfrm>
            <a:off x="1046633" y="273465"/>
            <a:ext cx="333955" cy="215444"/>
          </a:xfrm>
          <a:prstGeom prst="rect">
            <a:avLst/>
          </a:prstGeom>
          <a:noFill/>
        </p:spPr>
        <p:txBody>
          <a:bodyPr wrap="square" rtlCol="0">
            <a:spAutoFit/>
          </a:bodyPr>
          <a:lstStyle/>
          <a:p>
            <a:r>
              <a:rPr lang="en-US" sz="800" dirty="0"/>
              <a:t>1.0</a:t>
            </a:r>
          </a:p>
        </p:txBody>
      </p:sp>
      <p:sp>
        <p:nvSpPr>
          <p:cNvPr id="204" name="TextBox 203">
            <a:extLst>
              <a:ext uri="{FF2B5EF4-FFF2-40B4-BE49-F238E27FC236}">
                <a16:creationId xmlns:a16="http://schemas.microsoft.com/office/drawing/2014/main" id="{45FEAD83-929B-476C-B75A-2E0C2ECFFB6D}"/>
              </a:ext>
            </a:extLst>
          </p:cNvPr>
          <p:cNvSpPr txBox="1"/>
          <p:nvPr/>
        </p:nvSpPr>
        <p:spPr>
          <a:xfrm>
            <a:off x="1046633" y="1401344"/>
            <a:ext cx="333955" cy="215444"/>
          </a:xfrm>
          <a:prstGeom prst="rect">
            <a:avLst/>
          </a:prstGeom>
          <a:noFill/>
        </p:spPr>
        <p:txBody>
          <a:bodyPr wrap="square" rtlCol="0">
            <a:spAutoFit/>
          </a:bodyPr>
          <a:lstStyle/>
          <a:p>
            <a:r>
              <a:rPr lang="en-US" sz="800" dirty="0"/>
              <a:t>2.0</a:t>
            </a:r>
          </a:p>
        </p:txBody>
      </p:sp>
      <p:sp>
        <p:nvSpPr>
          <p:cNvPr id="205" name="TextBox 204">
            <a:extLst>
              <a:ext uri="{FF2B5EF4-FFF2-40B4-BE49-F238E27FC236}">
                <a16:creationId xmlns:a16="http://schemas.microsoft.com/office/drawing/2014/main" id="{65140E85-5F6D-44F4-8866-D124E2E7BF81}"/>
              </a:ext>
            </a:extLst>
          </p:cNvPr>
          <p:cNvSpPr txBox="1"/>
          <p:nvPr/>
        </p:nvSpPr>
        <p:spPr>
          <a:xfrm>
            <a:off x="1046633" y="2524904"/>
            <a:ext cx="333955" cy="215444"/>
          </a:xfrm>
          <a:prstGeom prst="rect">
            <a:avLst/>
          </a:prstGeom>
          <a:noFill/>
        </p:spPr>
        <p:txBody>
          <a:bodyPr wrap="square" rtlCol="0">
            <a:spAutoFit/>
          </a:bodyPr>
          <a:lstStyle/>
          <a:p>
            <a:r>
              <a:rPr lang="en-US" sz="800" dirty="0"/>
              <a:t>3.0</a:t>
            </a:r>
          </a:p>
        </p:txBody>
      </p:sp>
      <p:sp>
        <p:nvSpPr>
          <p:cNvPr id="206" name="TextBox 205">
            <a:extLst>
              <a:ext uri="{FF2B5EF4-FFF2-40B4-BE49-F238E27FC236}">
                <a16:creationId xmlns:a16="http://schemas.microsoft.com/office/drawing/2014/main" id="{E4743BE6-00CB-4051-B760-96699986DABD}"/>
              </a:ext>
            </a:extLst>
          </p:cNvPr>
          <p:cNvSpPr txBox="1"/>
          <p:nvPr/>
        </p:nvSpPr>
        <p:spPr>
          <a:xfrm>
            <a:off x="1046633" y="3655764"/>
            <a:ext cx="333955" cy="215444"/>
          </a:xfrm>
          <a:prstGeom prst="rect">
            <a:avLst/>
          </a:prstGeom>
          <a:noFill/>
        </p:spPr>
        <p:txBody>
          <a:bodyPr wrap="square" rtlCol="0">
            <a:spAutoFit/>
          </a:bodyPr>
          <a:lstStyle/>
          <a:p>
            <a:r>
              <a:rPr lang="en-US" sz="800" dirty="0"/>
              <a:t>4.0</a:t>
            </a:r>
          </a:p>
        </p:txBody>
      </p:sp>
      <p:sp>
        <p:nvSpPr>
          <p:cNvPr id="207" name="TextBox 206">
            <a:extLst>
              <a:ext uri="{FF2B5EF4-FFF2-40B4-BE49-F238E27FC236}">
                <a16:creationId xmlns:a16="http://schemas.microsoft.com/office/drawing/2014/main" id="{29D50FC8-5CD5-41D0-94A8-4290F05D4D98}"/>
              </a:ext>
            </a:extLst>
          </p:cNvPr>
          <p:cNvSpPr txBox="1"/>
          <p:nvPr/>
        </p:nvSpPr>
        <p:spPr>
          <a:xfrm>
            <a:off x="1046633" y="4783428"/>
            <a:ext cx="333955" cy="215444"/>
          </a:xfrm>
          <a:prstGeom prst="rect">
            <a:avLst/>
          </a:prstGeom>
          <a:noFill/>
        </p:spPr>
        <p:txBody>
          <a:bodyPr wrap="square" rtlCol="0">
            <a:spAutoFit/>
          </a:bodyPr>
          <a:lstStyle/>
          <a:p>
            <a:r>
              <a:rPr lang="en-US" sz="800" dirty="0"/>
              <a:t>5.0</a:t>
            </a:r>
          </a:p>
        </p:txBody>
      </p:sp>
      <p:sp>
        <p:nvSpPr>
          <p:cNvPr id="208" name="TextBox 207">
            <a:extLst>
              <a:ext uri="{FF2B5EF4-FFF2-40B4-BE49-F238E27FC236}">
                <a16:creationId xmlns:a16="http://schemas.microsoft.com/office/drawing/2014/main" id="{F3AF1A65-A06F-4945-8BED-928FEE201CE1}"/>
              </a:ext>
            </a:extLst>
          </p:cNvPr>
          <p:cNvSpPr txBox="1"/>
          <p:nvPr/>
        </p:nvSpPr>
        <p:spPr>
          <a:xfrm>
            <a:off x="1046633" y="5911193"/>
            <a:ext cx="333955" cy="215444"/>
          </a:xfrm>
          <a:prstGeom prst="rect">
            <a:avLst/>
          </a:prstGeom>
          <a:noFill/>
        </p:spPr>
        <p:txBody>
          <a:bodyPr wrap="square" rtlCol="0">
            <a:spAutoFit/>
          </a:bodyPr>
          <a:lstStyle/>
          <a:p>
            <a:r>
              <a:rPr lang="en-US" sz="800" dirty="0"/>
              <a:t>6.0</a:t>
            </a:r>
          </a:p>
        </p:txBody>
      </p:sp>
      <p:sp>
        <p:nvSpPr>
          <p:cNvPr id="209" name="TextBox 208">
            <a:extLst>
              <a:ext uri="{FF2B5EF4-FFF2-40B4-BE49-F238E27FC236}">
                <a16:creationId xmlns:a16="http://schemas.microsoft.com/office/drawing/2014/main" id="{892592C6-BB2E-4676-A145-44A0EE715828}"/>
              </a:ext>
            </a:extLst>
          </p:cNvPr>
          <p:cNvSpPr txBox="1"/>
          <p:nvPr/>
        </p:nvSpPr>
        <p:spPr>
          <a:xfrm>
            <a:off x="2799813" y="27970"/>
            <a:ext cx="333955" cy="215444"/>
          </a:xfrm>
          <a:prstGeom prst="rect">
            <a:avLst/>
          </a:prstGeom>
          <a:noFill/>
        </p:spPr>
        <p:txBody>
          <a:bodyPr wrap="square" rtlCol="0">
            <a:spAutoFit/>
          </a:bodyPr>
          <a:lstStyle/>
          <a:p>
            <a:r>
              <a:rPr lang="en-US" sz="800" dirty="0"/>
              <a:t>1.1</a:t>
            </a:r>
          </a:p>
        </p:txBody>
      </p:sp>
      <p:sp>
        <p:nvSpPr>
          <p:cNvPr id="210" name="TextBox 209">
            <a:extLst>
              <a:ext uri="{FF2B5EF4-FFF2-40B4-BE49-F238E27FC236}">
                <a16:creationId xmlns:a16="http://schemas.microsoft.com/office/drawing/2014/main" id="{7476C109-2986-4332-B155-270ED8E18018}"/>
              </a:ext>
            </a:extLst>
          </p:cNvPr>
          <p:cNvSpPr txBox="1"/>
          <p:nvPr/>
        </p:nvSpPr>
        <p:spPr>
          <a:xfrm>
            <a:off x="2799813" y="546412"/>
            <a:ext cx="333955" cy="215444"/>
          </a:xfrm>
          <a:prstGeom prst="rect">
            <a:avLst/>
          </a:prstGeom>
          <a:noFill/>
        </p:spPr>
        <p:txBody>
          <a:bodyPr wrap="square" rtlCol="0">
            <a:spAutoFit/>
          </a:bodyPr>
          <a:lstStyle/>
          <a:p>
            <a:r>
              <a:rPr lang="en-US" sz="800" dirty="0"/>
              <a:t>1.2</a:t>
            </a:r>
          </a:p>
        </p:txBody>
      </p:sp>
      <p:sp>
        <p:nvSpPr>
          <p:cNvPr id="211" name="TextBox 210">
            <a:extLst>
              <a:ext uri="{FF2B5EF4-FFF2-40B4-BE49-F238E27FC236}">
                <a16:creationId xmlns:a16="http://schemas.microsoft.com/office/drawing/2014/main" id="{A1131E06-30B8-4D08-8E0B-E03AC73E62E3}"/>
              </a:ext>
            </a:extLst>
          </p:cNvPr>
          <p:cNvSpPr txBox="1"/>
          <p:nvPr/>
        </p:nvSpPr>
        <p:spPr>
          <a:xfrm>
            <a:off x="2799813" y="1071758"/>
            <a:ext cx="333955" cy="215444"/>
          </a:xfrm>
          <a:prstGeom prst="rect">
            <a:avLst/>
          </a:prstGeom>
          <a:noFill/>
        </p:spPr>
        <p:txBody>
          <a:bodyPr wrap="square" rtlCol="0">
            <a:spAutoFit/>
          </a:bodyPr>
          <a:lstStyle/>
          <a:p>
            <a:r>
              <a:rPr lang="en-US" sz="800" dirty="0"/>
              <a:t>1.3</a:t>
            </a:r>
          </a:p>
        </p:txBody>
      </p:sp>
      <p:sp>
        <p:nvSpPr>
          <p:cNvPr id="278" name="TextBox 277">
            <a:extLst>
              <a:ext uri="{FF2B5EF4-FFF2-40B4-BE49-F238E27FC236}">
                <a16:creationId xmlns:a16="http://schemas.microsoft.com/office/drawing/2014/main" id="{144F4EA3-4138-473B-949D-EC6A5AA5EA7A}"/>
              </a:ext>
            </a:extLst>
          </p:cNvPr>
          <p:cNvSpPr txBox="1"/>
          <p:nvPr/>
        </p:nvSpPr>
        <p:spPr>
          <a:xfrm>
            <a:off x="2799813" y="1577855"/>
            <a:ext cx="333955" cy="215444"/>
          </a:xfrm>
          <a:prstGeom prst="rect">
            <a:avLst/>
          </a:prstGeom>
          <a:noFill/>
        </p:spPr>
        <p:txBody>
          <a:bodyPr wrap="square" rtlCol="0">
            <a:spAutoFit/>
          </a:bodyPr>
          <a:lstStyle/>
          <a:p>
            <a:r>
              <a:rPr lang="en-US" sz="800" dirty="0"/>
              <a:t>2.1</a:t>
            </a:r>
          </a:p>
        </p:txBody>
      </p:sp>
      <p:sp>
        <p:nvSpPr>
          <p:cNvPr id="279" name="TextBox 278">
            <a:extLst>
              <a:ext uri="{FF2B5EF4-FFF2-40B4-BE49-F238E27FC236}">
                <a16:creationId xmlns:a16="http://schemas.microsoft.com/office/drawing/2014/main" id="{81BB747C-B116-45DC-A2CE-EF8CAB30ECF6}"/>
              </a:ext>
            </a:extLst>
          </p:cNvPr>
          <p:cNvSpPr txBox="1"/>
          <p:nvPr/>
        </p:nvSpPr>
        <p:spPr>
          <a:xfrm>
            <a:off x="2799813" y="2098138"/>
            <a:ext cx="333955" cy="215444"/>
          </a:xfrm>
          <a:prstGeom prst="rect">
            <a:avLst/>
          </a:prstGeom>
          <a:noFill/>
        </p:spPr>
        <p:txBody>
          <a:bodyPr wrap="square" rtlCol="0">
            <a:spAutoFit/>
          </a:bodyPr>
          <a:lstStyle/>
          <a:p>
            <a:r>
              <a:rPr lang="en-US" sz="800" dirty="0"/>
              <a:t>2.2</a:t>
            </a:r>
          </a:p>
        </p:txBody>
      </p:sp>
      <p:sp>
        <p:nvSpPr>
          <p:cNvPr id="280" name="TextBox 279">
            <a:extLst>
              <a:ext uri="{FF2B5EF4-FFF2-40B4-BE49-F238E27FC236}">
                <a16:creationId xmlns:a16="http://schemas.microsoft.com/office/drawing/2014/main" id="{BF27F049-D66B-4B73-A71B-3D089B497605}"/>
              </a:ext>
            </a:extLst>
          </p:cNvPr>
          <p:cNvSpPr txBox="1"/>
          <p:nvPr/>
        </p:nvSpPr>
        <p:spPr>
          <a:xfrm>
            <a:off x="2799813" y="2633791"/>
            <a:ext cx="333955" cy="215444"/>
          </a:xfrm>
          <a:prstGeom prst="rect">
            <a:avLst/>
          </a:prstGeom>
          <a:noFill/>
        </p:spPr>
        <p:txBody>
          <a:bodyPr wrap="square" rtlCol="0">
            <a:spAutoFit/>
          </a:bodyPr>
          <a:lstStyle/>
          <a:p>
            <a:r>
              <a:rPr lang="en-US" sz="800" dirty="0"/>
              <a:t>2.3</a:t>
            </a:r>
          </a:p>
        </p:txBody>
      </p:sp>
      <p:sp>
        <p:nvSpPr>
          <p:cNvPr id="281" name="TextBox 280">
            <a:extLst>
              <a:ext uri="{FF2B5EF4-FFF2-40B4-BE49-F238E27FC236}">
                <a16:creationId xmlns:a16="http://schemas.microsoft.com/office/drawing/2014/main" id="{0DEC80E7-421E-4934-A90F-E2C9866C9169}"/>
              </a:ext>
            </a:extLst>
          </p:cNvPr>
          <p:cNvSpPr txBox="1"/>
          <p:nvPr/>
        </p:nvSpPr>
        <p:spPr>
          <a:xfrm>
            <a:off x="2799813" y="3153224"/>
            <a:ext cx="333955" cy="215444"/>
          </a:xfrm>
          <a:prstGeom prst="rect">
            <a:avLst/>
          </a:prstGeom>
          <a:noFill/>
        </p:spPr>
        <p:txBody>
          <a:bodyPr wrap="square" rtlCol="0">
            <a:spAutoFit/>
          </a:bodyPr>
          <a:lstStyle/>
          <a:p>
            <a:r>
              <a:rPr lang="en-US" sz="800" dirty="0"/>
              <a:t>3.1</a:t>
            </a:r>
          </a:p>
        </p:txBody>
      </p:sp>
      <p:sp>
        <p:nvSpPr>
          <p:cNvPr id="282" name="TextBox 281">
            <a:extLst>
              <a:ext uri="{FF2B5EF4-FFF2-40B4-BE49-F238E27FC236}">
                <a16:creationId xmlns:a16="http://schemas.microsoft.com/office/drawing/2014/main" id="{3F533E55-94C1-485E-9202-24C3BFCC988E}"/>
              </a:ext>
            </a:extLst>
          </p:cNvPr>
          <p:cNvSpPr txBox="1"/>
          <p:nvPr/>
        </p:nvSpPr>
        <p:spPr>
          <a:xfrm>
            <a:off x="2799813" y="3649291"/>
            <a:ext cx="333955" cy="215444"/>
          </a:xfrm>
          <a:prstGeom prst="rect">
            <a:avLst/>
          </a:prstGeom>
          <a:noFill/>
        </p:spPr>
        <p:txBody>
          <a:bodyPr wrap="square" rtlCol="0">
            <a:spAutoFit/>
          </a:bodyPr>
          <a:lstStyle/>
          <a:p>
            <a:r>
              <a:rPr lang="en-US" sz="800" dirty="0"/>
              <a:t>3.2</a:t>
            </a:r>
          </a:p>
        </p:txBody>
      </p:sp>
      <p:sp>
        <p:nvSpPr>
          <p:cNvPr id="283" name="TextBox 282">
            <a:extLst>
              <a:ext uri="{FF2B5EF4-FFF2-40B4-BE49-F238E27FC236}">
                <a16:creationId xmlns:a16="http://schemas.microsoft.com/office/drawing/2014/main" id="{DA8D56CA-0DD6-4F9B-AEE4-383CB9AE3C34}"/>
              </a:ext>
            </a:extLst>
          </p:cNvPr>
          <p:cNvSpPr txBox="1"/>
          <p:nvPr/>
        </p:nvSpPr>
        <p:spPr>
          <a:xfrm>
            <a:off x="2799813" y="4190656"/>
            <a:ext cx="333955" cy="215444"/>
          </a:xfrm>
          <a:prstGeom prst="rect">
            <a:avLst/>
          </a:prstGeom>
          <a:noFill/>
        </p:spPr>
        <p:txBody>
          <a:bodyPr wrap="square" rtlCol="0">
            <a:spAutoFit/>
          </a:bodyPr>
          <a:lstStyle/>
          <a:p>
            <a:r>
              <a:rPr lang="en-US" sz="800" dirty="0"/>
              <a:t>3.3</a:t>
            </a:r>
          </a:p>
        </p:txBody>
      </p:sp>
      <p:sp>
        <p:nvSpPr>
          <p:cNvPr id="284" name="TextBox 283">
            <a:extLst>
              <a:ext uri="{FF2B5EF4-FFF2-40B4-BE49-F238E27FC236}">
                <a16:creationId xmlns:a16="http://schemas.microsoft.com/office/drawing/2014/main" id="{CE9E5EA0-D651-439E-A526-0A814D2F088F}"/>
              </a:ext>
            </a:extLst>
          </p:cNvPr>
          <p:cNvSpPr txBox="1"/>
          <p:nvPr/>
        </p:nvSpPr>
        <p:spPr>
          <a:xfrm>
            <a:off x="2812710" y="4708147"/>
            <a:ext cx="333955" cy="215444"/>
          </a:xfrm>
          <a:prstGeom prst="rect">
            <a:avLst/>
          </a:prstGeom>
          <a:noFill/>
        </p:spPr>
        <p:txBody>
          <a:bodyPr wrap="square" rtlCol="0">
            <a:spAutoFit/>
          </a:bodyPr>
          <a:lstStyle/>
          <a:p>
            <a:r>
              <a:rPr lang="en-US" sz="800" dirty="0"/>
              <a:t>5.1</a:t>
            </a:r>
          </a:p>
        </p:txBody>
      </p:sp>
      <p:sp>
        <p:nvSpPr>
          <p:cNvPr id="285" name="TextBox 284">
            <a:extLst>
              <a:ext uri="{FF2B5EF4-FFF2-40B4-BE49-F238E27FC236}">
                <a16:creationId xmlns:a16="http://schemas.microsoft.com/office/drawing/2014/main" id="{49C08152-FC39-45B1-A38C-F51832D77E72}"/>
              </a:ext>
            </a:extLst>
          </p:cNvPr>
          <p:cNvSpPr txBox="1"/>
          <p:nvPr/>
        </p:nvSpPr>
        <p:spPr>
          <a:xfrm>
            <a:off x="2799813" y="5216519"/>
            <a:ext cx="333955" cy="215444"/>
          </a:xfrm>
          <a:prstGeom prst="rect">
            <a:avLst/>
          </a:prstGeom>
          <a:noFill/>
        </p:spPr>
        <p:txBody>
          <a:bodyPr wrap="square" rtlCol="0">
            <a:spAutoFit/>
          </a:bodyPr>
          <a:lstStyle/>
          <a:p>
            <a:r>
              <a:rPr lang="en-US" sz="800" dirty="0"/>
              <a:t>5.2</a:t>
            </a:r>
          </a:p>
        </p:txBody>
      </p:sp>
      <p:sp>
        <p:nvSpPr>
          <p:cNvPr id="286" name="TextBox 285">
            <a:extLst>
              <a:ext uri="{FF2B5EF4-FFF2-40B4-BE49-F238E27FC236}">
                <a16:creationId xmlns:a16="http://schemas.microsoft.com/office/drawing/2014/main" id="{17440835-3B0A-4EE0-BCB0-55A8B19291D8}"/>
              </a:ext>
            </a:extLst>
          </p:cNvPr>
          <p:cNvSpPr txBox="1"/>
          <p:nvPr/>
        </p:nvSpPr>
        <p:spPr>
          <a:xfrm>
            <a:off x="2799813" y="5757501"/>
            <a:ext cx="333955" cy="215444"/>
          </a:xfrm>
          <a:prstGeom prst="rect">
            <a:avLst/>
          </a:prstGeom>
          <a:noFill/>
        </p:spPr>
        <p:txBody>
          <a:bodyPr wrap="square" rtlCol="0">
            <a:spAutoFit/>
          </a:bodyPr>
          <a:lstStyle/>
          <a:p>
            <a:r>
              <a:rPr lang="en-US" sz="800" dirty="0"/>
              <a:t>6.1</a:t>
            </a:r>
          </a:p>
        </p:txBody>
      </p:sp>
      <p:sp>
        <p:nvSpPr>
          <p:cNvPr id="287" name="TextBox 286">
            <a:extLst>
              <a:ext uri="{FF2B5EF4-FFF2-40B4-BE49-F238E27FC236}">
                <a16:creationId xmlns:a16="http://schemas.microsoft.com/office/drawing/2014/main" id="{4AD211C8-5E16-47EA-9D61-D95DB98612C3}"/>
              </a:ext>
            </a:extLst>
          </p:cNvPr>
          <p:cNvSpPr txBox="1"/>
          <p:nvPr/>
        </p:nvSpPr>
        <p:spPr>
          <a:xfrm>
            <a:off x="2799813" y="6286103"/>
            <a:ext cx="333955" cy="215444"/>
          </a:xfrm>
          <a:prstGeom prst="rect">
            <a:avLst/>
          </a:prstGeom>
          <a:noFill/>
        </p:spPr>
        <p:txBody>
          <a:bodyPr wrap="square" rtlCol="0">
            <a:spAutoFit/>
          </a:bodyPr>
          <a:lstStyle/>
          <a:p>
            <a:r>
              <a:rPr lang="en-US" sz="800" dirty="0"/>
              <a:t>6.2</a:t>
            </a:r>
          </a:p>
        </p:txBody>
      </p:sp>
      <p:sp>
        <p:nvSpPr>
          <p:cNvPr id="288" name="TextBox 287">
            <a:extLst>
              <a:ext uri="{FF2B5EF4-FFF2-40B4-BE49-F238E27FC236}">
                <a16:creationId xmlns:a16="http://schemas.microsoft.com/office/drawing/2014/main" id="{53209F03-691C-4D48-B4F4-C615D6B1641A}"/>
              </a:ext>
            </a:extLst>
          </p:cNvPr>
          <p:cNvSpPr txBox="1"/>
          <p:nvPr/>
        </p:nvSpPr>
        <p:spPr>
          <a:xfrm>
            <a:off x="4605684" y="38130"/>
            <a:ext cx="565852" cy="215444"/>
          </a:xfrm>
          <a:prstGeom prst="rect">
            <a:avLst/>
          </a:prstGeom>
          <a:noFill/>
        </p:spPr>
        <p:txBody>
          <a:bodyPr wrap="square" rtlCol="0">
            <a:spAutoFit/>
          </a:bodyPr>
          <a:lstStyle/>
          <a:p>
            <a:r>
              <a:rPr lang="en-US" sz="800" dirty="0"/>
              <a:t>1.1.1</a:t>
            </a:r>
          </a:p>
        </p:txBody>
      </p:sp>
      <p:sp>
        <p:nvSpPr>
          <p:cNvPr id="289" name="TextBox 288">
            <a:extLst>
              <a:ext uri="{FF2B5EF4-FFF2-40B4-BE49-F238E27FC236}">
                <a16:creationId xmlns:a16="http://schemas.microsoft.com/office/drawing/2014/main" id="{DA516D54-26E1-4D96-A996-0390C35A05F9}"/>
              </a:ext>
            </a:extLst>
          </p:cNvPr>
          <p:cNvSpPr txBox="1"/>
          <p:nvPr/>
        </p:nvSpPr>
        <p:spPr>
          <a:xfrm>
            <a:off x="4605684" y="566000"/>
            <a:ext cx="565852" cy="215444"/>
          </a:xfrm>
          <a:prstGeom prst="rect">
            <a:avLst/>
          </a:prstGeom>
          <a:noFill/>
        </p:spPr>
        <p:txBody>
          <a:bodyPr wrap="square" rtlCol="0">
            <a:spAutoFit/>
          </a:bodyPr>
          <a:lstStyle/>
          <a:p>
            <a:r>
              <a:rPr lang="en-US" sz="800" dirty="0"/>
              <a:t>1.1.2</a:t>
            </a:r>
          </a:p>
        </p:txBody>
      </p:sp>
      <p:sp>
        <p:nvSpPr>
          <p:cNvPr id="290" name="TextBox 289">
            <a:extLst>
              <a:ext uri="{FF2B5EF4-FFF2-40B4-BE49-F238E27FC236}">
                <a16:creationId xmlns:a16="http://schemas.microsoft.com/office/drawing/2014/main" id="{DB4AB32E-3630-4C24-B96F-917C99168354}"/>
              </a:ext>
            </a:extLst>
          </p:cNvPr>
          <p:cNvSpPr txBox="1"/>
          <p:nvPr/>
        </p:nvSpPr>
        <p:spPr>
          <a:xfrm>
            <a:off x="4605684" y="1083710"/>
            <a:ext cx="565852" cy="215444"/>
          </a:xfrm>
          <a:prstGeom prst="rect">
            <a:avLst/>
          </a:prstGeom>
          <a:noFill/>
        </p:spPr>
        <p:txBody>
          <a:bodyPr wrap="square" rtlCol="0">
            <a:spAutoFit/>
          </a:bodyPr>
          <a:lstStyle/>
          <a:p>
            <a:r>
              <a:rPr lang="en-US" sz="800" dirty="0"/>
              <a:t>1.1.3</a:t>
            </a:r>
          </a:p>
        </p:txBody>
      </p:sp>
      <p:sp>
        <p:nvSpPr>
          <p:cNvPr id="291" name="TextBox 290">
            <a:extLst>
              <a:ext uri="{FF2B5EF4-FFF2-40B4-BE49-F238E27FC236}">
                <a16:creationId xmlns:a16="http://schemas.microsoft.com/office/drawing/2014/main" id="{494279A1-0D20-4A8C-B674-2001E772E851}"/>
              </a:ext>
            </a:extLst>
          </p:cNvPr>
          <p:cNvSpPr txBox="1"/>
          <p:nvPr/>
        </p:nvSpPr>
        <p:spPr>
          <a:xfrm>
            <a:off x="4605684" y="1597835"/>
            <a:ext cx="565852" cy="215444"/>
          </a:xfrm>
          <a:prstGeom prst="rect">
            <a:avLst/>
          </a:prstGeom>
          <a:noFill/>
        </p:spPr>
        <p:txBody>
          <a:bodyPr wrap="square" rtlCol="0">
            <a:spAutoFit/>
          </a:bodyPr>
          <a:lstStyle/>
          <a:p>
            <a:r>
              <a:rPr lang="en-US" sz="800" dirty="0"/>
              <a:t>1.2.1</a:t>
            </a:r>
          </a:p>
        </p:txBody>
      </p:sp>
      <p:sp>
        <p:nvSpPr>
          <p:cNvPr id="292" name="TextBox 291">
            <a:extLst>
              <a:ext uri="{FF2B5EF4-FFF2-40B4-BE49-F238E27FC236}">
                <a16:creationId xmlns:a16="http://schemas.microsoft.com/office/drawing/2014/main" id="{6DAD4007-EFA7-4ED8-A874-8C5E9C036EBC}"/>
              </a:ext>
            </a:extLst>
          </p:cNvPr>
          <p:cNvSpPr txBox="1"/>
          <p:nvPr/>
        </p:nvSpPr>
        <p:spPr>
          <a:xfrm>
            <a:off x="4605684" y="2106718"/>
            <a:ext cx="565852" cy="215444"/>
          </a:xfrm>
          <a:prstGeom prst="rect">
            <a:avLst/>
          </a:prstGeom>
          <a:noFill/>
        </p:spPr>
        <p:txBody>
          <a:bodyPr wrap="square" rtlCol="0">
            <a:spAutoFit/>
          </a:bodyPr>
          <a:lstStyle/>
          <a:p>
            <a:r>
              <a:rPr lang="en-US" sz="800" dirty="0"/>
              <a:t>1.2.2</a:t>
            </a:r>
          </a:p>
        </p:txBody>
      </p:sp>
      <p:sp>
        <p:nvSpPr>
          <p:cNvPr id="293" name="TextBox 292">
            <a:extLst>
              <a:ext uri="{FF2B5EF4-FFF2-40B4-BE49-F238E27FC236}">
                <a16:creationId xmlns:a16="http://schemas.microsoft.com/office/drawing/2014/main" id="{E87C6AAE-7FB1-451D-B5BF-3EBF261BDF0E}"/>
              </a:ext>
            </a:extLst>
          </p:cNvPr>
          <p:cNvSpPr txBox="1"/>
          <p:nvPr/>
        </p:nvSpPr>
        <p:spPr>
          <a:xfrm>
            <a:off x="4605684" y="2633791"/>
            <a:ext cx="565852" cy="215444"/>
          </a:xfrm>
          <a:prstGeom prst="rect">
            <a:avLst/>
          </a:prstGeom>
          <a:noFill/>
        </p:spPr>
        <p:txBody>
          <a:bodyPr wrap="square" rtlCol="0">
            <a:spAutoFit/>
          </a:bodyPr>
          <a:lstStyle/>
          <a:p>
            <a:r>
              <a:rPr lang="en-US" sz="800" dirty="0"/>
              <a:t>1.2.3</a:t>
            </a:r>
          </a:p>
        </p:txBody>
      </p:sp>
      <p:sp>
        <p:nvSpPr>
          <p:cNvPr id="294" name="TextBox 293">
            <a:extLst>
              <a:ext uri="{FF2B5EF4-FFF2-40B4-BE49-F238E27FC236}">
                <a16:creationId xmlns:a16="http://schemas.microsoft.com/office/drawing/2014/main" id="{88B7E1E6-8A78-4F9F-8E41-1A6D536DD4A9}"/>
              </a:ext>
            </a:extLst>
          </p:cNvPr>
          <p:cNvSpPr txBox="1"/>
          <p:nvPr/>
        </p:nvSpPr>
        <p:spPr>
          <a:xfrm>
            <a:off x="4605684" y="3162579"/>
            <a:ext cx="565852" cy="215444"/>
          </a:xfrm>
          <a:prstGeom prst="rect">
            <a:avLst/>
          </a:prstGeom>
          <a:noFill/>
        </p:spPr>
        <p:txBody>
          <a:bodyPr wrap="square" rtlCol="0">
            <a:spAutoFit/>
          </a:bodyPr>
          <a:lstStyle/>
          <a:p>
            <a:r>
              <a:rPr lang="en-US" sz="800" dirty="0"/>
              <a:t>2.1.1</a:t>
            </a:r>
          </a:p>
        </p:txBody>
      </p:sp>
      <p:sp>
        <p:nvSpPr>
          <p:cNvPr id="295" name="TextBox 294">
            <a:extLst>
              <a:ext uri="{FF2B5EF4-FFF2-40B4-BE49-F238E27FC236}">
                <a16:creationId xmlns:a16="http://schemas.microsoft.com/office/drawing/2014/main" id="{FEEB9F0A-C322-4916-B321-C7C49055F5D6}"/>
              </a:ext>
            </a:extLst>
          </p:cNvPr>
          <p:cNvSpPr txBox="1"/>
          <p:nvPr/>
        </p:nvSpPr>
        <p:spPr>
          <a:xfrm>
            <a:off x="4605684" y="3687207"/>
            <a:ext cx="565852" cy="215444"/>
          </a:xfrm>
          <a:prstGeom prst="rect">
            <a:avLst/>
          </a:prstGeom>
          <a:noFill/>
        </p:spPr>
        <p:txBody>
          <a:bodyPr wrap="square" rtlCol="0">
            <a:spAutoFit/>
          </a:bodyPr>
          <a:lstStyle/>
          <a:p>
            <a:r>
              <a:rPr lang="en-US" sz="800" dirty="0"/>
              <a:t>2.1.2</a:t>
            </a:r>
          </a:p>
        </p:txBody>
      </p:sp>
      <p:sp>
        <p:nvSpPr>
          <p:cNvPr id="296" name="TextBox 295">
            <a:extLst>
              <a:ext uri="{FF2B5EF4-FFF2-40B4-BE49-F238E27FC236}">
                <a16:creationId xmlns:a16="http://schemas.microsoft.com/office/drawing/2014/main" id="{7AC6C282-E96C-4147-8D3F-642852202A60}"/>
              </a:ext>
            </a:extLst>
          </p:cNvPr>
          <p:cNvSpPr txBox="1"/>
          <p:nvPr/>
        </p:nvSpPr>
        <p:spPr>
          <a:xfrm>
            <a:off x="4605684" y="4191093"/>
            <a:ext cx="565852" cy="215444"/>
          </a:xfrm>
          <a:prstGeom prst="rect">
            <a:avLst/>
          </a:prstGeom>
          <a:noFill/>
        </p:spPr>
        <p:txBody>
          <a:bodyPr wrap="square" rtlCol="0">
            <a:spAutoFit/>
          </a:bodyPr>
          <a:lstStyle/>
          <a:p>
            <a:r>
              <a:rPr lang="en-US" sz="800" dirty="0"/>
              <a:t>2.1.3</a:t>
            </a:r>
          </a:p>
        </p:txBody>
      </p:sp>
      <p:sp>
        <p:nvSpPr>
          <p:cNvPr id="297" name="TextBox 296">
            <a:extLst>
              <a:ext uri="{FF2B5EF4-FFF2-40B4-BE49-F238E27FC236}">
                <a16:creationId xmlns:a16="http://schemas.microsoft.com/office/drawing/2014/main" id="{9CECF956-FF4B-4D37-B0CD-3F231A1E71AC}"/>
              </a:ext>
            </a:extLst>
          </p:cNvPr>
          <p:cNvSpPr txBox="1"/>
          <p:nvPr/>
        </p:nvSpPr>
        <p:spPr>
          <a:xfrm>
            <a:off x="4605684" y="4710126"/>
            <a:ext cx="565852" cy="215444"/>
          </a:xfrm>
          <a:prstGeom prst="rect">
            <a:avLst/>
          </a:prstGeom>
          <a:noFill/>
        </p:spPr>
        <p:txBody>
          <a:bodyPr wrap="square" rtlCol="0">
            <a:spAutoFit/>
          </a:bodyPr>
          <a:lstStyle/>
          <a:p>
            <a:r>
              <a:rPr lang="en-US" sz="800" dirty="0"/>
              <a:t>2.1.4</a:t>
            </a:r>
          </a:p>
        </p:txBody>
      </p:sp>
      <p:sp>
        <p:nvSpPr>
          <p:cNvPr id="298" name="TextBox 297">
            <a:extLst>
              <a:ext uri="{FF2B5EF4-FFF2-40B4-BE49-F238E27FC236}">
                <a16:creationId xmlns:a16="http://schemas.microsoft.com/office/drawing/2014/main" id="{01DBCEA3-772C-43D4-B1A0-A8082DF800C3}"/>
              </a:ext>
            </a:extLst>
          </p:cNvPr>
          <p:cNvSpPr txBox="1"/>
          <p:nvPr/>
        </p:nvSpPr>
        <p:spPr>
          <a:xfrm>
            <a:off x="4605684" y="5226679"/>
            <a:ext cx="565852" cy="215444"/>
          </a:xfrm>
          <a:prstGeom prst="rect">
            <a:avLst/>
          </a:prstGeom>
          <a:noFill/>
        </p:spPr>
        <p:txBody>
          <a:bodyPr wrap="square" rtlCol="0">
            <a:spAutoFit/>
          </a:bodyPr>
          <a:lstStyle/>
          <a:p>
            <a:r>
              <a:rPr lang="en-US" sz="800" dirty="0"/>
              <a:t>2.3.1</a:t>
            </a:r>
          </a:p>
        </p:txBody>
      </p:sp>
      <p:sp>
        <p:nvSpPr>
          <p:cNvPr id="299" name="Rectangle 298">
            <a:extLst>
              <a:ext uri="{FF2B5EF4-FFF2-40B4-BE49-F238E27FC236}">
                <a16:creationId xmlns:a16="http://schemas.microsoft.com/office/drawing/2014/main" id="{6636481D-D991-409B-B152-58FE00342F35}"/>
              </a:ext>
            </a:extLst>
          </p:cNvPr>
          <p:cNvSpPr/>
          <p:nvPr/>
        </p:nvSpPr>
        <p:spPr>
          <a:xfrm>
            <a:off x="4579483" y="5928388"/>
            <a:ext cx="1371600" cy="27432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solidFill>
                  <a:schemeClr val="tx1"/>
                </a:solidFill>
              </a:rPr>
              <a:t>Online service tradeoff study</a:t>
            </a:r>
          </a:p>
        </p:txBody>
      </p:sp>
      <p:sp>
        <p:nvSpPr>
          <p:cNvPr id="300" name="TextBox 299">
            <a:extLst>
              <a:ext uri="{FF2B5EF4-FFF2-40B4-BE49-F238E27FC236}">
                <a16:creationId xmlns:a16="http://schemas.microsoft.com/office/drawing/2014/main" id="{2EE6DAB1-93D2-4BFC-891D-428B9746EF73}"/>
              </a:ext>
            </a:extLst>
          </p:cNvPr>
          <p:cNvSpPr txBox="1"/>
          <p:nvPr/>
        </p:nvSpPr>
        <p:spPr>
          <a:xfrm>
            <a:off x="4605684" y="5762317"/>
            <a:ext cx="565852" cy="215444"/>
          </a:xfrm>
          <a:prstGeom prst="rect">
            <a:avLst/>
          </a:prstGeom>
          <a:noFill/>
        </p:spPr>
        <p:txBody>
          <a:bodyPr wrap="square" rtlCol="0">
            <a:spAutoFit/>
          </a:bodyPr>
          <a:lstStyle/>
          <a:p>
            <a:r>
              <a:rPr lang="en-US" sz="800" dirty="0"/>
              <a:t>2.3.2</a:t>
            </a:r>
          </a:p>
        </p:txBody>
      </p:sp>
      <p:sp>
        <p:nvSpPr>
          <p:cNvPr id="301" name="TextBox 300">
            <a:extLst>
              <a:ext uri="{FF2B5EF4-FFF2-40B4-BE49-F238E27FC236}">
                <a16:creationId xmlns:a16="http://schemas.microsoft.com/office/drawing/2014/main" id="{5C6D6C63-52A9-4AE6-9EEA-9C51341089F7}"/>
              </a:ext>
            </a:extLst>
          </p:cNvPr>
          <p:cNvSpPr txBox="1"/>
          <p:nvPr/>
        </p:nvSpPr>
        <p:spPr>
          <a:xfrm>
            <a:off x="5419990" y="36173"/>
            <a:ext cx="565852" cy="215444"/>
          </a:xfrm>
          <a:prstGeom prst="rect">
            <a:avLst/>
          </a:prstGeom>
          <a:noFill/>
        </p:spPr>
        <p:txBody>
          <a:bodyPr wrap="square" rtlCol="0">
            <a:spAutoFit/>
          </a:bodyPr>
          <a:lstStyle/>
          <a:p>
            <a:r>
              <a:rPr lang="en-US" sz="800" dirty="0"/>
              <a:t>Work 3%</a:t>
            </a:r>
          </a:p>
        </p:txBody>
      </p:sp>
      <p:sp>
        <p:nvSpPr>
          <p:cNvPr id="302" name="TextBox 301">
            <a:extLst>
              <a:ext uri="{FF2B5EF4-FFF2-40B4-BE49-F238E27FC236}">
                <a16:creationId xmlns:a16="http://schemas.microsoft.com/office/drawing/2014/main" id="{901A0D74-BBDB-4BB1-942C-D6DB902C6162}"/>
              </a:ext>
            </a:extLst>
          </p:cNvPr>
          <p:cNvSpPr txBox="1"/>
          <p:nvPr/>
        </p:nvSpPr>
        <p:spPr>
          <a:xfrm>
            <a:off x="5419990" y="555840"/>
            <a:ext cx="565852" cy="215444"/>
          </a:xfrm>
          <a:prstGeom prst="rect">
            <a:avLst/>
          </a:prstGeom>
          <a:noFill/>
        </p:spPr>
        <p:txBody>
          <a:bodyPr wrap="square" rtlCol="0">
            <a:spAutoFit/>
          </a:bodyPr>
          <a:lstStyle/>
          <a:p>
            <a:r>
              <a:rPr lang="en-US" sz="800" dirty="0"/>
              <a:t>Work 1%</a:t>
            </a:r>
          </a:p>
        </p:txBody>
      </p:sp>
      <p:sp>
        <p:nvSpPr>
          <p:cNvPr id="303" name="TextBox 302">
            <a:extLst>
              <a:ext uri="{FF2B5EF4-FFF2-40B4-BE49-F238E27FC236}">
                <a16:creationId xmlns:a16="http://schemas.microsoft.com/office/drawing/2014/main" id="{A845CB5C-58AD-4F58-86EA-89CECE34354B}"/>
              </a:ext>
            </a:extLst>
          </p:cNvPr>
          <p:cNvSpPr txBox="1"/>
          <p:nvPr/>
        </p:nvSpPr>
        <p:spPr>
          <a:xfrm>
            <a:off x="5419990" y="2108823"/>
            <a:ext cx="565852" cy="215444"/>
          </a:xfrm>
          <a:prstGeom prst="rect">
            <a:avLst/>
          </a:prstGeom>
          <a:noFill/>
        </p:spPr>
        <p:txBody>
          <a:bodyPr wrap="square" rtlCol="0">
            <a:spAutoFit/>
          </a:bodyPr>
          <a:lstStyle/>
          <a:p>
            <a:r>
              <a:rPr lang="en-US" sz="800" dirty="0"/>
              <a:t>Work 3%</a:t>
            </a:r>
          </a:p>
        </p:txBody>
      </p:sp>
      <p:sp>
        <p:nvSpPr>
          <p:cNvPr id="304" name="TextBox 303">
            <a:extLst>
              <a:ext uri="{FF2B5EF4-FFF2-40B4-BE49-F238E27FC236}">
                <a16:creationId xmlns:a16="http://schemas.microsoft.com/office/drawing/2014/main" id="{D14DC447-179E-4D72-8FA2-E18189B2661C}"/>
              </a:ext>
            </a:extLst>
          </p:cNvPr>
          <p:cNvSpPr txBox="1"/>
          <p:nvPr/>
        </p:nvSpPr>
        <p:spPr>
          <a:xfrm>
            <a:off x="5419990" y="1598175"/>
            <a:ext cx="565852" cy="215444"/>
          </a:xfrm>
          <a:prstGeom prst="rect">
            <a:avLst/>
          </a:prstGeom>
          <a:noFill/>
        </p:spPr>
        <p:txBody>
          <a:bodyPr wrap="square" rtlCol="0">
            <a:spAutoFit/>
          </a:bodyPr>
          <a:lstStyle/>
          <a:p>
            <a:r>
              <a:rPr lang="en-US" sz="800" dirty="0"/>
              <a:t>Work 3%</a:t>
            </a:r>
          </a:p>
        </p:txBody>
      </p:sp>
      <p:sp>
        <p:nvSpPr>
          <p:cNvPr id="305" name="TextBox 304">
            <a:extLst>
              <a:ext uri="{FF2B5EF4-FFF2-40B4-BE49-F238E27FC236}">
                <a16:creationId xmlns:a16="http://schemas.microsoft.com/office/drawing/2014/main" id="{9DEA4A3F-565D-401B-8CFB-98EB5D37A5D0}"/>
              </a:ext>
            </a:extLst>
          </p:cNvPr>
          <p:cNvSpPr txBox="1"/>
          <p:nvPr/>
        </p:nvSpPr>
        <p:spPr>
          <a:xfrm>
            <a:off x="5419990" y="1079452"/>
            <a:ext cx="565852" cy="215444"/>
          </a:xfrm>
          <a:prstGeom prst="rect">
            <a:avLst/>
          </a:prstGeom>
          <a:noFill/>
        </p:spPr>
        <p:txBody>
          <a:bodyPr wrap="square" rtlCol="0">
            <a:spAutoFit/>
          </a:bodyPr>
          <a:lstStyle/>
          <a:p>
            <a:r>
              <a:rPr lang="en-US" sz="800" dirty="0"/>
              <a:t>Work 1%</a:t>
            </a:r>
          </a:p>
        </p:txBody>
      </p:sp>
      <p:sp>
        <p:nvSpPr>
          <p:cNvPr id="306" name="TextBox 305">
            <a:extLst>
              <a:ext uri="{FF2B5EF4-FFF2-40B4-BE49-F238E27FC236}">
                <a16:creationId xmlns:a16="http://schemas.microsoft.com/office/drawing/2014/main" id="{90595696-ECE7-47EA-AD6A-181AC6072F9E}"/>
              </a:ext>
            </a:extLst>
          </p:cNvPr>
          <p:cNvSpPr txBox="1"/>
          <p:nvPr/>
        </p:nvSpPr>
        <p:spPr>
          <a:xfrm>
            <a:off x="5419990" y="2626660"/>
            <a:ext cx="565852" cy="215444"/>
          </a:xfrm>
          <a:prstGeom prst="rect">
            <a:avLst/>
          </a:prstGeom>
          <a:noFill/>
        </p:spPr>
        <p:txBody>
          <a:bodyPr wrap="square" rtlCol="0">
            <a:spAutoFit/>
          </a:bodyPr>
          <a:lstStyle/>
          <a:p>
            <a:r>
              <a:rPr lang="en-US" sz="800" dirty="0"/>
              <a:t>Work 8%</a:t>
            </a:r>
          </a:p>
        </p:txBody>
      </p:sp>
      <p:sp>
        <p:nvSpPr>
          <p:cNvPr id="307" name="TextBox 306">
            <a:extLst>
              <a:ext uri="{FF2B5EF4-FFF2-40B4-BE49-F238E27FC236}">
                <a16:creationId xmlns:a16="http://schemas.microsoft.com/office/drawing/2014/main" id="{E537C78C-9D3C-4DEC-8C96-999A764B1F2F}"/>
              </a:ext>
            </a:extLst>
          </p:cNvPr>
          <p:cNvSpPr txBox="1"/>
          <p:nvPr/>
        </p:nvSpPr>
        <p:spPr>
          <a:xfrm>
            <a:off x="5419990" y="3155396"/>
            <a:ext cx="565852" cy="215444"/>
          </a:xfrm>
          <a:prstGeom prst="rect">
            <a:avLst/>
          </a:prstGeom>
          <a:noFill/>
        </p:spPr>
        <p:txBody>
          <a:bodyPr wrap="square" rtlCol="0">
            <a:spAutoFit/>
          </a:bodyPr>
          <a:lstStyle/>
          <a:p>
            <a:r>
              <a:rPr lang="en-US" sz="800" dirty="0"/>
              <a:t>Work 8%</a:t>
            </a:r>
          </a:p>
        </p:txBody>
      </p:sp>
      <p:sp>
        <p:nvSpPr>
          <p:cNvPr id="308" name="TextBox 307">
            <a:extLst>
              <a:ext uri="{FF2B5EF4-FFF2-40B4-BE49-F238E27FC236}">
                <a16:creationId xmlns:a16="http://schemas.microsoft.com/office/drawing/2014/main" id="{36CA976F-14DD-4C57-B971-BC060325682B}"/>
              </a:ext>
            </a:extLst>
          </p:cNvPr>
          <p:cNvSpPr txBox="1"/>
          <p:nvPr/>
        </p:nvSpPr>
        <p:spPr>
          <a:xfrm>
            <a:off x="5419990" y="3685169"/>
            <a:ext cx="756213" cy="215444"/>
          </a:xfrm>
          <a:prstGeom prst="rect">
            <a:avLst/>
          </a:prstGeom>
          <a:noFill/>
        </p:spPr>
        <p:txBody>
          <a:bodyPr wrap="square" rtlCol="0">
            <a:spAutoFit/>
          </a:bodyPr>
          <a:lstStyle/>
          <a:p>
            <a:r>
              <a:rPr lang="en-US" sz="800" dirty="0"/>
              <a:t>Work 10%</a:t>
            </a:r>
          </a:p>
        </p:txBody>
      </p:sp>
      <p:sp>
        <p:nvSpPr>
          <p:cNvPr id="309" name="TextBox 308">
            <a:extLst>
              <a:ext uri="{FF2B5EF4-FFF2-40B4-BE49-F238E27FC236}">
                <a16:creationId xmlns:a16="http://schemas.microsoft.com/office/drawing/2014/main" id="{C7292BD6-DC94-474A-8EE2-6987E4D2ED1D}"/>
              </a:ext>
            </a:extLst>
          </p:cNvPr>
          <p:cNvSpPr txBox="1"/>
          <p:nvPr/>
        </p:nvSpPr>
        <p:spPr>
          <a:xfrm>
            <a:off x="5419990" y="4191093"/>
            <a:ext cx="756213" cy="215444"/>
          </a:xfrm>
          <a:prstGeom prst="rect">
            <a:avLst/>
          </a:prstGeom>
          <a:noFill/>
        </p:spPr>
        <p:txBody>
          <a:bodyPr wrap="square" rtlCol="0">
            <a:spAutoFit/>
          </a:bodyPr>
          <a:lstStyle/>
          <a:p>
            <a:r>
              <a:rPr lang="en-US" sz="800" dirty="0"/>
              <a:t>Work 8%</a:t>
            </a:r>
          </a:p>
        </p:txBody>
      </p:sp>
      <p:sp>
        <p:nvSpPr>
          <p:cNvPr id="310" name="TextBox 309">
            <a:extLst>
              <a:ext uri="{FF2B5EF4-FFF2-40B4-BE49-F238E27FC236}">
                <a16:creationId xmlns:a16="http://schemas.microsoft.com/office/drawing/2014/main" id="{EEC02FEA-771D-48C9-B503-BBE2C4D4265C}"/>
              </a:ext>
            </a:extLst>
          </p:cNvPr>
          <p:cNvSpPr txBox="1"/>
          <p:nvPr/>
        </p:nvSpPr>
        <p:spPr>
          <a:xfrm>
            <a:off x="5419990" y="4708147"/>
            <a:ext cx="756213" cy="215444"/>
          </a:xfrm>
          <a:prstGeom prst="rect">
            <a:avLst/>
          </a:prstGeom>
          <a:noFill/>
        </p:spPr>
        <p:txBody>
          <a:bodyPr wrap="square" rtlCol="0">
            <a:spAutoFit/>
          </a:bodyPr>
          <a:lstStyle/>
          <a:p>
            <a:r>
              <a:rPr lang="en-US" sz="800" dirty="0"/>
              <a:t>Work 7%</a:t>
            </a:r>
          </a:p>
        </p:txBody>
      </p:sp>
      <p:sp>
        <p:nvSpPr>
          <p:cNvPr id="311" name="TextBox 310">
            <a:extLst>
              <a:ext uri="{FF2B5EF4-FFF2-40B4-BE49-F238E27FC236}">
                <a16:creationId xmlns:a16="http://schemas.microsoft.com/office/drawing/2014/main" id="{CC543EFE-A79F-48A2-A70D-7A2AED253FE9}"/>
              </a:ext>
            </a:extLst>
          </p:cNvPr>
          <p:cNvSpPr txBox="1"/>
          <p:nvPr/>
        </p:nvSpPr>
        <p:spPr>
          <a:xfrm>
            <a:off x="5419990" y="5235361"/>
            <a:ext cx="756213" cy="215444"/>
          </a:xfrm>
          <a:prstGeom prst="rect">
            <a:avLst/>
          </a:prstGeom>
          <a:noFill/>
        </p:spPr>
        <p:txBody>
          <a:bodyPr wrap="square" rtlCol="0">
            <a:spAutoFit/>
          </a:bodyPr>
          <a:lstStyle/>
          <a:p>
            <a:r>
              <a:rPr lang="en-US" sz="800" dirty="0"/>
              <a:t>Work 5%</a:t>
            </a:r>
          </a:p>
        </p:txBody>
      </p:sp>
      <p:sp>
        <p:nvSpPr>
          <p:cNvPr id="312" name="TextBox 311">
            <a:extLst>
              <a:ext uri="{FF2B5EF4-FFF2-40B4-BE49-F238E27FC236}">
                <a16:creationId xmlns:a16="http://schemas.microsoft.com/office/drawing/2014/main" id="{726BEAB7-73B6-4B93-A539-AF236652E94B}"/>
              </a:ext>
            </a:extLst>
          </p:cNvPr>
          <p:cNvSpPr txBox="1"/>
          <p:nvPr/>
        </p:nvSpPr>
        <p:spPr>
          <a:xfrm>
            <a:off x="5419990" y="5751620"/>
            <a:ext cx="756213" cy="215444"/>
          </a:xfrm>
          <a:prstGeom prst="rect">
            <a:avLst/>
          </a:prstGeom>
          <a:noFill/>
        </p:spPr>
        <p:txBody>
          <a:bodyPr wrap="square" rtlCol="0">
            <a:spAutoFit/>
          </a:bodyPr>
          <a:lstStyle/>
          <a:p>
            <a:r>
              <a:rPr lang="en-US" sz="800" dirty="0"/>
              <a:t>Work 2%</a:t>
            </a:r>
          </a:p>
        </p:txBody>
      </p:sp>
      <p:cxnSp>
        <p:nvCxnSpPr>
          <p:cNvPr id="330" name="Connector: Elbow 329">
            <a:extLst>
              <a:ext uri="{FF2B5EF4-FFF2-40B4-BE49-F238E27FC236}">
                <a16:creationId xmlns:a16="http://schemas.microsoft.com/office/drawing/2014/main" id="{7D9296F7-E361-46D1-8E37-6FBF346D1C94}"/>
              </a:ext>
            </a:extLst>
          </p:cNvPr>
          <p:cNvCxnSpPr>
            <a:cxnSpLocks/>
            <a:stCxn id="6" idx="2"/>
            <a:endCxn id="7" idx="1"/>
          </p:cNvCxnSpPr>
          <p:nvPr/>
        </p:nvCxnSpPr>
        <p:spPr>
          <a:xfrm flipV="1">
            <a:off x="569017" y="711526"/>
            <a:ext cx="453802" cy="2754354"/>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33" name="Connector: Elbow 332">
            <a:extLst>
              <a:ext uri="{FF2B5EF4-FFF2-40B4-BE49-F238E27FC236}">
                <a16:creationId xmlns:a16="http://schemas.microsoft.com/office/drawing/2014/main" id="{53229A0D-93CF-41AB-AE85-FEF50F6FF9F7}"/>
              </a:ext>
            </a:extLst>
          </p:cNvPr>
          <p:cNvCxnSpPr>
            <a:cxnSpLocks/>
            <a:stCxn id="6" idx="2"/>
            <a:endCxn id="8" idx="1"/>
          </p:cNvCxnSpPr>
          <p:nvPr/>
        </p:nvCxnSpPr>
        <p:spPr>
          <a:xfrm flipV="1">
            <a:off x="569017" y="1840530"/>
            <a:ext cx="453802" cy="1625350"/>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36" name="Connector: Elbow 335">
            <a:extLst>
              <a:ext uri="{FF2B5EF4-FFF2-40B4-BE49-F238E27FC236}">
                <a16:creationId xmlns:a16="http://schemas.microsoft.com/office/drawing/2014/main" id="{986AEFD9-39CA-4D24-A831-C643DA8E769D}"/>
              </a:ext>
            </a:extLst>
          </p:cNvPr>
          <p:cNvCxnSpPr>
            <a:cxnSpLocks/>
            <a:stCxn id="6" idx="2"/>
            <a:endCxn id="11" idx="1"/>
          </p:cNvCxnSpPr>
          <p:nvPr/>
        </p:nvCxnSpPr>
        <p:spPr>
          <a:xfrm flipV="1">
            <a:off x="569017" y="2969534"/>
            <a:ext cx="453802" cy="496346"/>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39" name="Connector: Elbow 338">
            <a:extLst>
              <a:ext uri="{FF2B5EF4-FFF2-40B4-BE49-F238E27FC236}">
                <a16:creationId xmlns:a16="http://schemas.microsoft.com/office/drawing/2014/main" id="{156DF0A4-4C2D-4C6C-9B8C-C80D28C5EDD5}"/>
              </a:ext>
            </a:extLst>
          </p:cNvPr>
          <p:cNvCxnSpPr>
            <a:cxnSpLocks/>
            <a:stCxn id="6" idx="2"/>
            <a:endCxn id="12" idx="1"/>
          </p:cNvCxnSpPr>
          <p:nvPr/>
        </p:nvCxnSpPr>
        <p:spPr>
          <a:xfrm>
            <a:off x="569017" y="3465880"/>
            <a:ext cx="453802" cy="632658"/>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42" name="Connector: Elbow 341">
            <a:extLst>
              <a:ext uri="{FF2B5EF4-FFF2-40B4-BE49-F238E27FC236}">
                <a16:creationId xmlns:a16="http://schemas.microsoft.com/office/drawing/2014/main" id="{6AD7C3C8-A8EE-43C9-A2A8-71EF49A033D8}"/>
              </a:ext>
            </a:extLst>
          </p:cNvPr>
          <p:cNvCxnSpPr>
            <a:cxnSpLocks/>
            <a:stCxn id="6" idx="2"/>
            <a:endCxn id="13" idx="1"/>
          </p:cNvCxnSpPr>
          <p:nvPr/>
        </p:nvCxnSpPr>
        <p:spPr>
          <a:xfrm>
            <a:off x="569017" y="3465880"/>
            <a:ext cx="453802" cy="1761662"/>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45" name="Connector: Elbow 344">
            <a:extLst>
              <a:ext uri="{FF2B5EF4-FFF2-40B4-BE49-F238E27FC236}">
                <a16:creationId xmlns:a16="http://schemas.microsoft.com/office/drawing/2014/main" id="{490B5AE6-7C16-47D8-B200-626DA803F405}"/>
              </a:ext>
            </a:extLst>
          </p:cNvPr>
          <p:cNvCxnSpPr>
            <a:cxnSpLocks/>
            <a:stCxn id="6" idx="2"/>
            <a:endCxn id="78" idx="1"/>
          </p:cNvCxnSpPr>
          <p:nvPr/>
        </p:nvCxnSpPr>
        <p:spPr>
          <a:xfrm>
            <a:off x="569017" y="3465880"/>
            <a:ext cx="453802" cy="2890668"/>
          </a:xfrm>
          <a:prstGeom prst="bentConnector5">
            <a:avLst>
              <a:gd name="adj1" fmla="val 50374"/>
              <a:gd name="adj2" fmla="val 50000"/>
              <a:gd name="adj3" fmla="val 49626"/>
            </a:avLst>
          </a:prstGeom>
        </p:spPr>
        <p:style>
          <a:lnRef idx="1">
            <a:schemeClr val="dk1"/>
          </a:lnRef>
          <a:fillRef idx="0">
            <a:schemeClr val="dk1"/>
          </a:fillRef>
          <a:effectRef idx="0">
            <a:schemeClr val="dk1"/>
          </a:effectRef>
          <a:fontRef idx="minor">
            <a:schemeClr val="tx1"/>
          </a:fontRef>
        </p:style>
      </p:cxnSp>
      <p:cxnSp>
        <p:nvCxnSpPr>
          <p:cNvPr id="348" name="Connector: Elbow 347">
            <a:extLst>
              <a:ext uri="{FF2B5EF4-FFF2-40B4-BE49-F238E27FC236}">
                <a16:creationId xmlns:a16="http://schemas.microsoft.com/office/drawing/2014/main" id="{A21DA8AE-F0FD-4CB7-B8EF-423481C498D6}"/>
              </a:ext>
            </a:extLst>
          </p:cNvPr>
          <p:cNvCxnSpPr>
            <a:cxnSpLocks/>
            <a:stCxn id="52" idx="1"/>
            <a:endCxn id="7" idx="3"/>
          </p:cNvCxnSpPr>
          <p:nvPr/>
        </p:nvCxnSpPr>
        <p:spPr>
          <a:xfrm rot="10800000" flipV="1">
            <a:off x="2394420" y="349980"/>
            <a:ext cx="390869" cy="361545"/>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51" name="Connector: Elbow 350">
            <a:extLst>
              <a:ext uri="{FF2B5EF4-FFF2-40B4-BE49-F238E27FC236}">
                <a16:creationId xmlns:a16="http://schemas.microsoft.com/office/drawing/2014/main" id="{C8498180-B07C-4D01-A62B-FD1589B0D96B}"/>
              </a:ext>
            </a:extLst>
          </p:cNvPr>
          <p:cNvCxnSpPr>
            <a:cxnSpLocks/>
            <a:stCxn id="53" idx="1"/>
            <a:endCxn id="7" idx="3"/>
          </p:cNvCxnSpPr>
          <p:nvPr/>
        </p:nvCxnSpPr>
        <p:spPr>
          <a:xfrm rot="10800000">
            <a:off x="2394420" y="711526"/>
            <a:ext cx="390869" cy="158052"/>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54" name="Connector: Elbow 353">
            <a:extLst>
              <a:ext uri="{FF2B5EF4-FFF2-40B4-BE49-F238E27FC236}">
                <a16:creationId xmlns:a16="http://schemas.microsoft.com/office/drawing/2014/main" id="{4ACEE29E-CD59-4228-89E2-2C4418BA0E66}"/>
              </a:ext>
            </a:extLst>
          </p:cNvPr>
          <p:cNvCxnSpPr>
            <a:cxnSpLocks/>
            <a:stCxn id="54" idx="1"/>
            <a:endCxn id="7" idx="3"/>
          </p:cNvCxnSpPr>
          <p:nvPr/>
        </p:nvCxnSpPr>
        <p:spPr>
          <a:xfrm rot="10800000">
            <a:off x="2394420" y="711527"/>
            <a:ext cx="390869" cy="677649"/>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57" name="Connector: Elbow 356">
            <a:extLst>
              <a:ext uri="{FF2B5EF4-FFF2-40B4-BE49-F238E27FC236}">
                <a16:creationId xmlns:a16="http://schemas.microsoft.com/office/drawing/2014/main" id="{CD5EAE3A-01D7-4504-BE72-32E3ADEEFF80}"/>
              </a:ext>
            </a:extLst>
          </p:cNvPr>
          <p:cNvCxnSpPr>
            <a:cxnSpLocks/>
            <a:stCxn id="55" idx="1"/>
            <a:endCxn id="8" idx="3"/>
          </p:cNvCxnSpPr>
          <p:nvPr/>
        </p:nvCxnSpPr>
        <p:spPr>
          <a:xfrm rot="10800000">
            <a:off x="2394420" y="1840530"/>
            <a:ext cx="390869" cy="68242"/>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60" name="Connector: Elbow 359">
            <a:extLst>
              <a:ext uri="{FF2B5EF4-FFF2-40B4-BE49-F238E27FC236}">
                <a16:creationId xmlns:a16="http://schemas.microsoft.com/office/drawing/2014/main" id="{9F8D1590-958C-49F5-A1C4-36FC9044ECE5}"/>
              </a:ext>
            </a:extLst>
          </p:cNvPr>
          <p:cNvCxnSpPr>
            <a:cxnSpLocks/>
            <a:stCxn id="56" idx="1"/>
            <a:endCxn id="8" idx="3"/>
          </p:cNvCxnSpPr>
          <p:nvPr/>
        </p:nvCxnSpPr>
        <p:spPr>
          <a:xfrm rot="10800000">
            <a:off x="2394420" y="1840531"/>
            <a:ext cx="390869" cy="587839"/>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63" name="Connector: Elbow 362">
            <a:extLst>
              <a:ext uri="{FF2B5EF4-FFF2-40B4-BE49-F238E27FC236}">
                <a16:creationId xmlns:a16="http://schemas.microsoft.com/office/drawing/2014/main" id="{7504E626-3217-4100-954A-C35150409C25}"/>
              </a:ext>
            </a:extLst>
          </p:cNvPr>
          <p:cNvCxnSpPr>
            <a:cxnSpLocks/>
            <a:stCxn id="57" idx="1"/>
            <a:endCxn id="8" idx="3"/>
          </p:cNvCxnSpPr>
          <p:nvPr/>
        </p:nvCxnSpPr>
        <p:spPr>
          <a:xfrm rot="10800000">
            <a:off x="2394420" y="1840530"/>
            <a:ext cx="394097" cy="1107436"/>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66" name="Connector: Elbow 365">
            <a:extLst>
              <a:ext uri="{FF2B5EF4-FFF2-40B4-BE49-F238E27FC236}">
                <a16:creationId xmlns:a16="http://schemas.microsoft.com/office/drawing/2014/main" id="{01868F49-ADF4-42B4-A6F6-7820E9941304}"/>
              </a:ext>
            </a:extLst>
          </p:cNvPr>
          <p:cNvCxnSpPr>
            <a:cxnSpLocks/>
            <a:stCxn id="94" idx="1"/>
            <a:endCxn id="11" idx="3"/>
          </p:cNvCxnSpPr>
          <p:nvPr/>
        </p:nvCxnSpPr>
        <p:spPr>
          <a:xfrm rot="10800000">
            <a:off x="2394420" y="2969535"/>
            <a:ext cx="390869" cy="498029"/>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69" name="Connector: Elbow 368">
            <a:extLst>
              <a:ext uri="{FF2B5EF4-FFF2-40B4-BE49-F238E27FC236}">
                <a16:creationId xmlns:a16="http://schemas.microsoft.com/office/drawing/2014/main" id="{1E64DD89-79E8-4975-A7E8-6F525904F719}"/>
              </a:ext>
            </a:extLst>
          </p:cNvPr>
          <p:cNvCxnSpPr>
            <a:cxnSpLocks/>
            <a:stCxn id="95" idx="1"/>
            <a:endCxn id="11" idx="3"/>
          </p:cNvCxnSpPr>
          <p:nvPr/>
        </p:nvCxnSpPr>
        <p:spPr>
          <a:xfrm rot="10800000">
            <a:off x="2394420" y="2969534"/>
            <a:ext cx="390869" cy="1017626"/>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72" name="Connector: Elbow 371">
            <a:extLst>
              <a:ext uri="{FF2B5EF4-FFF2-40B4-BE49-F238E27FC236}">
                <a16:creationId xmlns:a16="http://schemas.microsoft.com/office/drawing/2014/main" id="{0D8935B4-9399-4B6A-8062-462AF8F87388}"/>
              </a:ext>
            </a:extLst>
          </p:cNvPr>
          <p:cNvCxnSpPr>
            <a:cxnSpLocks/>
            <a:stCxn id="96" idx="1"/>
            <a:endCxn id="11" idx="3"/>
          </p:cNvCxnSpPr>
          <p:nvPr/>
        </p:nvCxnSpPr>
        <p:spPr>
          <a:xfrm rot="10800000">
            <a:off x="2394420" y="2969535"/>
            <a:ext cx="390869" cy="1537223"/>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75" name="Connector: Elbow 374">
            <a:extLst>
              <a:ext uri="{FF2B5EF4-FFF2-40B4-BE49-F238E27FC236}">
                <a16:creationId xmlns:a16="http://schemas.microsoft.com/office/drawing/2014/main" id="{BCFB31DE-3DBA-4775-96B8-CBF5410C75B8}"/>
              </a:ext>
            </a:extLst>
          </p:cNvPr>
          <p:cNvCxnSpPr>
            <a:cxnSpLocks/>
            <a:stCxn id="97" idx="1"/>
            <a:endCxn id="13" idx="3"/>
          </p:cNvCxnSpPr>
          <p:nvPr/>
        </p:nvCxnSpPr>
        <p:spPr>
          <a:xfrm rot="10800000" flipV="1">
            <a:off x="2394420" y="5026354"/>
            <a:ext cx="390869" cy="201188"/>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78" name="Connector: Elbow 377">
            <a:extLst>
              <a:ext uri="{FF2B5EF4-FFF2-40B4-BE49-F238E27FC236}">
                <a16:creationId xmlns:a16="http://schemas.microsoft.com/office/drawing/2014/main" id="{B35B190C-EB16-410D-A169-524EBFC45E30}"/>
              </a:ext>
            </a:extLst>
          </p:cNvPr>
          <p:cNvCxnSpPr>
            <a:cxnSpLocks/>
            <a:stCxn id="98" idx="1"/>
            <a:endCxn id="13" idx="3"/>
          </p:cNvCxnSpPr>
          <p:nvPr/>
        </p:nvCxnSpPr>
        <p:spPr>
          <a:xfrm rot="10800000">
            <a:off x="2394420" y="5227543"/>
            <a:ext cx="390869" cy="318409"/>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81" name="Connector: Elbow 380">
            <a:extLst>
              <a:ext uri="{FF2B5EF4-FFF2-40B4-BE49-F238E27FC236}">
                <a16:creationId xmlns:a16="http://schemas.microsoft.com/office/drawing/2014/main" id="{D139FBD7-05DA-42C7-A120-0F6D1BA3BE16}"/>
              </a:ext>
            </a:extLst>
          </p:cNvPr>
          <p:cNvCxnSpPr>
            <a:cxnSpLocks/>
            <a:stCxn id="99" idx="1"/>
            <a:endCxn id="78" idx="3"/>
          </p:cNvCxnSpPr>
          <p:nvPr/>
        </p:nvCxnSpPr>
        <p:spPr>
          <a:xfrm rot="10800000" flipV="1">
            <a:off x="2394420" y="6065548"/>
            <a:ext cx="390869" cy="291000"/>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84" name="Connector: Elbow 383">
            <a:extLst>
              <a:ext uri="{FF2B5EF4-FFF2-40B4-BE49-F238E27FC236}">
                <a16:creationId xmlns:a16="http://schemas.microsoft.com/office/drawing/2014/main" id="{5C99DF0F-038C-47E1-893B-44B89BCB5443}"/>
              </a:ext>
            </a:extLst>
          </p:cNvPr>
          <p:cNvCxnSpPr>
            <a:cxnSpLocks/>
            <a:stCxn id="78" idx="3"/>
            <a:endCxn id="100" idx="1"/>
          </p:cNvCxnSpPr>
          <p:nvPr/>
        </p:nvCxnSpPr>
        <p:spPr>
          <a:xfrm>
            <a:off x="2394419" y="6356548"/>
            <a:ext cx="390869" cy="228600"/>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87" name="Connector: Elbow 386">
            <a:extLst>
              <a:ext uri="{FF2B5EF4-FFF2-40B4-BE49-F238E27FC236}">
                <a16:creationId xmlns:a16="http://schemas.microsoft.com/office/drawing/2014/main" id="{C28BB484-5F01-40D7-B9BF-8FEB07077765}"/>
              </a:ext>
            </a:extLst>
          </p:cNvPr>
          <p:cNvCxnSpPr>
            <a:cxnSpLocks/>
            <a:stCxn id="144" idx="1"/>
            <a:endCxn id="52" idx="3"/>
          </p:cNvCxnSpPr>
          <p:nvPr/>
        </p:nvCxnSpPr>
        <p:spPr>
          <a:xfrm rot="10800000" flipV="1">
            <a:off x="4156889" y="345765"/>
            <a:ext cx="422595" cy="4215"/>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90" name="Connector: Elbow 389">
            <a:extLst>
              <a:ext uri="{FF2B5EF4-FFF2-40B4-BE49-F238E27FC236}">
                <a16:creationId xmlns:a16="http://schemas.microsoft.com/office/drawing/2014/main" id="{A17175C7-7073-41C2-8399-BD429E4CD3B5}"/>
              </a:ext>
            </a:extLst>
          </p:cNvPr>
          <p:cNvCxnSpPr>
            <a:cxnSpLocks/>
            <a:stCxn id="145" idx="1"/>
            <a:endCxn id="52" idx="3"/>
          </p:cNvCxnSpPr>
          <p:nvPr/>
        </p:nvCxnSpPr>
        <p:spPr>
          <a:xfrm rot="10800000">
            <a:off x="4156889" y="349981"/>
            <a:ext cx="422595" cy="515804"/>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93" name="Connector: Elbow 392">
            <a:extLst>
              <a:ext uri="{FF2B5EF4-FFF2-40B4-BE49-F238E27FC236}">
                <a16:creationId xmlns:a16="http://schemas.microsoft.com/office/drawing/2014/main" id="{E4D0CABF-3B89-42A5-B8E1-B25AF4F65682}"/>
              </a:ext>
            </a:extLst>
          </p:cNvPr>
          <p:cNvCxnSpPr>
            <a:cxnSpLocks/>
            <a:stCxn id="146" idx="1"/>
            <a:endCxn id="52" idx="3"/>
          </p:cNvCxnSpPr>
          <p:nvPr/>
        </p:nvCxnSpPr>
        <p:spPr>
          <a:xfrm rot="10800000">
            <a:off x="4156889" y="349982"/>
            <a:ext cx="422595" cy="1035823"/>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96" name="Connector: Elbow 395">
            <a:extLst>
              <a:ext uri="{FF2B5EF4-FFF2-40B4-BE49-F238E27FC236}">
                <a16:creationId xmlns:a16="http://schemas.microsoft.com/office/drawing/2014/main" id="{4E3256AB-967A-458D-813E-CFF0C03F323D}"/>
              </a:ext>
            </a:extLst>
          </p:cNvPr>
          <p:cNvCxnSpPr>
            <a:cxnSpLocks/>
            <a:stCxn id="149" idx="1"/>
            <a:endCxn id="53" idx="3"/>
          </p:cNvCxnSpPr>
          <p:nvPr/>
        </p:nvCxnSpPr>
        <p:spPr>
          <a:xfrm rot="10800000">
            <a:off x="4156889" y="869579"/>
            <a:ext cx="422595" cy="1036245"/>
          </a:xfrm>
          <a:prstGeom prst="bentConnector3">
            <a:avLst>
              <a:gd name="adj1" fmla="val 62021"/>
            </a:avLst>
          </a:prstGeom>
        </p:spPr>
        <p:style>
          <a:lnRef idx="1">
            <a:schemeClr val="dk1"/>
          </a:lnRef>
          <a:fillRef idx="0">
            <a:schemeClr val="dk1"/>
          </a:fillRef>
          <a:effectRef idx="0">
            <a:schemeClr val="dk1"/>
          </a:effectRef>
          <a:fontRef idx="minor">
            <a:schemeClr val="tx1"/>
          </a:fontRef>
        </p:style>
      </p:cxnSp>
      <p:cxnSp>
        <p:nvCxnSpPr>
          <p:cNvPr id="400" name="Connector: Elbow 399">
            <a:extLst>
              <a:ext uri="{FF2B5EF4-FFF2-40B4-BE49-F238E27FC236}">
                <a16:creationId xmlns:a16="http://schemas.microsoft.com/office/drawing/2014/main" id="{4937F8DF-F779-452D-B7F6-07790FB58E32}"/>
              </a:ext>
            </a:extLst>
          </p:cNvPr>
          <p:cNvCxnSpPr>
            <a:cxnSpLocks/>
            <a:stCxn id="147" idx="1"/>
            <a:endCxn id="53" idx="3"/>
          </p:cNvCxnSpPr>
          <p:nvPr/>
        </p:nvCxnSpPr>
        <p:spPr>
          <a:xfrm rot="10800000">
            <a:off x="4156889" y="869578"/>
            <a:ext cx="422595" cy="1556264"/>
          </a:xfrm>
          <a:prstGeom prst="bentConnector3">
            <a:avLst>
              <a:gd name="adj1" fmla="val 64425"/>
            </a:avLst>
          </a:prstGeom>
        </p:spPr>
        <p:style>
          <a:lnRef idx="1">
            <a:schemeClr val="dk1"/>
          </a:lnRef>
          <a:fillRef idx="0">
            <a:schemeClr val="dk1"/>
          </a:fillRef>
          <a:effectRef idx="0">
            <a:schemeClr val="dk1"/>
          </a:effectRef>
          <a:fontRef idx="minor">
            <a:schemeClr val="tx1"/>
          </a:fontRef>
        </p:style>
      </p:cxnSp>
      <p:cxnSp>
        <p:nvCxnSpPr>
          <p:cNvPr id="404" name="Connector: Elbow 403">
            <a:extLst>
              <a:ext uri="{FF2B5EF4-FFF2-40B4-BE49-F238E27FC236}">
                <a16:creationId xmlns:a16="http://schemas.microsoft.com/office/drawing/2014/main" id="{1AAF463F-5EC6-4EAC-9817-E883A85F9D65}"/>
              </a:ext>
            </a:extLst>
          </p:cNvPr>
          <p:cNvCxnSpPr>
            <a:cxnSpLocks/>
            <a:stCxn id="148" idx="1"/>
            <a:endCxn id="53" idx="3"/>
          </p:cNvCxnSpPr>
          <p:nvPr/>
        </p:nvCxnSpPr>
        <p:spPr>
          <a:xfrm rot="10800000">
            <a:off x="4156889" y="869579"/>
            <a:ext cx="422595" cy="2076283"/>
          </a:xfrm>
          <a:prstGeom prst="bentConnector3">
            <a:avLst>
              <a:gd name="adj1" fmla="val 62021"/>
            </a:avLst>
          </a:prstGeom>
        </p:spPr>
        <p:style>
          <a:lnRef idx="1">
            <a:schemeClr val="dk1"/>
          </a:lnRef>
          <a:fillRef idx="0">
            <a:schemeClr val="dk1"/>
          </a:fillRef>
          <a:effectRef idx="0">
            <a:schemeClr val="dk1"/>
          </a:effectRef>
          <a:fontRef idx="minor">
            <a:schemeClr val="tx1"/>
          </a:fontRef>
        </p:style>
      </p:cxnSp>
      <p:cxnSp>
        <p:nvCxnSpPr>
          <p:cNvPr id="408" name="Connector: Elbow 407">
            <a:extLst>
              <a:ext uri="{FF2B5EF4-FFF2-40B4-BE49-F238E27FC236}">
                <a16:creationId xmlns:a16="http://schemas.microsoft.com/office/drawing/2014/main" id="{705EB2FE-52E7-4F2F-9B14-C8B7711BB93A}"/>
              </a:ext>
            </a:extLst>
          </p:cNvPr>
          <p:cNvCxnSpPr>
            <a:cxnSpLocks/>
            <a:stCxn id="150" idx="1"/>
            <a:endCxn id="55" idx="3"/>
          </p:cNvCxnSpPr>
          <p:nvPr/>
        </p:nvCxnSpPr>
        <p:spPr>
          <a:xfrm rot="10800000">
            <a:off x="4156889" y="1908772"/>
            <a:ext cx="422595" cy="1557108"/>
          </a:xfrm>
          <a:prstGeom prst="bentConnector3">
            <a:avLst>
              <a:gd name="adj1" fmla="val 78850"/>
            </a:avLst>
          </a:prstGeom>
        </p:spPr>
        <p:style>
          <a:lnRef idx="1">
            <a:schemeClr val="dk1"/>
          </a:lnRef>
          <a:fillRef idx="0">
            <a:schemeClr val="dk1"/>
          </a:fillRef>
          <a:effectRef idx="0">
            <a:schemeClr val="dk1"/>
          </a:effectRef>
          <a:fontRef idx="minor">
            <a:schemeClr val="tx1"/>
          </a:fontRef>
        </p:style>
      </p:cxnSp>
      <p:cxnSp>
        <p:nvCxnSpPr>
          <p:cNvPr id="412" name="Connector: Elbow 411">
            <a:extLst>
              <a:ext uri="{FF2B5EF4-FFF2-40B4-BE49-F238E27FC236}">
                <a16:creationId xmlns:a16="http://schemas.microsoft.com/office/drawing/2014/main" id="{3301F896-9AB0-4E5A-B31A-BD0FD8B51972}"/>
              </a:ext>
            </a:extLst>
          </p:cNvPr>
          <p:cNvCxnSpPr>
            <a:cxnSpLocks/>
            <a:stCxn id="151" idx="1"/>
            <a:endCxn id="55" idx="3"/>
          </p:cNvCxnSpPr>
          <p:nvPr/>
        </p:nvCxnSpPr>
        <p:spPr>
          <a:xfrm rot="10800000">
            <a:off x="4156889" y="1908773"/>
            <a:ext cx="422595" cy="2077127"/>
          </a:xfrm>
          <a:prstGeom prst="bentConnector3">
            <a:avLst>
              <a:gd name="adj1" fmla="val 78850"/>
            </a:avLst>
          </a:prstGeom>
        </p:spPr>
        <p:style>
          <a:lnRef idx="1">
            <a:schemeClr val="dk1"/>
          </a:lnRef>
          <a:fillRef idx="0">
            <a:schemeClr val="dk1"/>
          </a:fillRef>
          <a:effectRef idx="0">
            <a:schemeClr val="dk1"/>
          </a:effectRef>
          <a:fontRef idx="minor">
            <a:schemeClr val="tx1"/>
          </a:fontRef>
        </p:style>
      </p:cxnSp>
      <p:cxnSp>
        <p:nvCxnSpPr>
          <p:cNvPr id="416" name="Connector: Elbow 415">
            <a:extLst>
              <a:ext uri="{FF2B5EF4-FFF2-40B4-BE49-F238E27FC236}">
                <a16:creationId xmlns:a16="http://schemas.microsoft.com/office/drawing/2014/main" id="{5C041E3F-8317-4768-9536-33757427B4AB}"/>
              </a:ext>
            </a:extLst>
          </p:cNvPr>
          <p:cNvCxnSpPr>
            <a:cxnSpLocks/>
            <a:stCxn id="152" idx="1"/>
            <a:endCxn id="55" idx="3"/>
          </p:cNvCxnSpPr>
          <p:nvPr/>
        </p:nvCxnSpPr>
        <p:spPr>
          <a:xfrm rot="10800000">
            <a:off x="4156889" y="1908772"/>
            <a:ext cx="422595" cy="2597146"/>
          </a:xfrm>
          <a:prstGeom prst="bentConnector3">
            <a:avLst>
              <a:gd name="adj1" fmla="val 76446"/>
            </a:avLst>
          </a:prstGeom>
        </p:spPr>
        <p:style>
          <a:lnRef idx="1">
            <a:schemeClr val="dk1"/>
          </a:lnRef>
          <a:fillRef idx="0">
            <a:schemeClr val="dk1"/>
          </a:fillRef>
          <a:effectRef idx="0">
            <a:schemeClr val="dk1"/>
          </a:effectRef>
          <a:fontRef idx="minor">
            <a:schemeClr val="tx1"/>
          </a:fontRef>
        </p:style>
      </p:cxnSp>
      <p:cxnSp>
        <p:nvCxnSpPr>
          <p:cNvPr id="420" name="Connector: Elbow 419">
            <a:extLst>
              <a:ext uri="{FF2B5EF4-FFF2-40B4-BE49-F238E27FC236}">
                <a16:creationId xmlns:a16="http://schemas.microsoft.com/office/drawing/2014/main" id="{A9E2C021-1053-4224-AAF4-1C1DA2A48F11}"/>
              </a:ext>
            </a:extLst>
          </p:cNvPr>
          <p:cNvCxnSpPr>
            <a:cxnSpLocks/>
            <a:stCxn id="154" idx="1"/>
            <a:endCxn id="55" idx="3"/>
          </p:cNvCxnSpPr>
          <p:nvPr/>
        </p:nvCxnSpPr>
        <p:spPr>
          <a:xfrm rot="10800000">
            <a:off x="4156889" y="1908773"/>
            <a:ext cx="422595" cy="3117165"/>
          </a:xfrm>
          <a:prstGeom prst="bentConnector3">
            <a:avLst>
              <a:gd name="adj1" fmla="val 78850"/>
            </a:avLst>
          </a:prstGeom>
        </p:spPr>
        <p:style>
          <a:lnRef idx="1">
            <a:schemeClr val="dk1"/>
          </a:lnRef>
          <a:fillRef idx="0">
            <a:schemeClr val="dk1"/>
          </a:fillRef>
          <a:effectRef idx="0">
            <a:schemeClr val="dk1"/>
          </a:effectRef>
          <a:fontRef idx="minor">
            <a:schemeClr val="tx1"/>
          </a:fontRef>
        </p:style>
      </p:cxnSp>
      <p:cxnSp>
        <p:nvCxnSpPr>
          <p:cNvPr id="424" name="Connector: Elbow 423">
            <a:extLst>
              <a:ext uri="{FF2B5EF4-FFF2-40B4-BE49-F238E27FC236}">
                <a16:creationId xmlns:a16="http://schemas.microsoft.com/office/drawing/2014/main" id="{0E50927A-A1E4-4F3D-A140-5B06EAA30331}"/>
              </a:ext>
            </a:extLst>
          </p:cNvPr>
          <p:cNvCxnSpPr>
            <a:cxnSpLocks/>
            <a:stCxn id="153" idx="1"/>
            <a:endCxn id="57" idx="3"/>
          </p:cNvCxnSpPr>
          <p:nvPr/>
        </p:nvCxnSpPr>
        <p:spPr>
          <a:xfrm rot="10800000">
            <a:off x="4160117" y="2947967"/>
            <a:ext cx="419367" cy="2597985"/>
          </a:xfrm>
          <a:prstGeom prst="bentConnector3">
            <a:avLst>
              <a:gd name="adj1" fmla="val 88763"/>
            </a:avLst>
          </a:prstGeom>
        </p:spPr>
        <p:style>
          <a:lnRef idx="1">
            <a:schemeClr val="dk1"/>
          </a:lnRef>
          <a:fillRef idx="0">
            <a:schemeClr val="dk1"/>
          </a:fillRef>
          <a:effectRef idx="0">
            <a:schemeClr val="dk1"/>
          </a:effectRef>
          <a:fontRef idx="minor">
            <a:schemeClr val="tx1"/>
          </a:fontRef>
        </p:style>
      </p:cxnSp>
      <p:cxnSp>
        <p:nvCxnSpPr>
          <p:cNvPr id="428" name="Connector: Elbow 427">
            <a:extLst>
              <a:ext uri="{FF2B5EF4-FFF2-40B4-BE49-F238E27FC236}">
                <a16:creationId xmlns:a16="http://schemas.microsoft.com/office/drawing/2014/main" id="{AEE9FBF8-76C4-4D4C-8BFD-232FF6FA2BF4}"/>
              </a:ext>
            </a:extLst>
          </p:cNvPr>
          <p:cNvCxnSpPr>
            <a:cxnSpLocks/>
            <a:stCxn id="299" idx="1"/>
            <a:endCxn id="57" idx="3"/>
          </p:cNvCxnSpPr>
          <p:nvPr/>
        </p:nvCxnSpPr>
        <p:spPr>
          <a:xfrm rot="10800000">
            <a:off x="4160117" y="2947966"/>
            <a:ext cx="419367" cy="3117582"/>
          </a:xfrm>
          <a:prstGeom prst="bentConnector3">
            <a:avLst>
              <a:gd name="adj1" fmla="val 91186"/>
            </a:avLst>
          </a:prstGeom>
        </p:spPr>
        <p:style>
          <a:lnRef idx="1">
            <a:schemeClr val="dk1"/>
          </a:lnRef>
          <a:fillRef idx="0">
            <a:schemeClr val="dk1"/>
          </a:fillRef>
          <a:effectRef idx="0">
            <a:schemeClr val="dk1"/>
          </a:effectRef>
          <a:fontRef idx="minor">
            <a:schemeClr val="tx1"/>
          </a:fontRef>
        </p:style>
      </p:cxnSp>
      <p:sp>
        <p:nvSpPr>
          <p:cNvPr id="433" name="TextBox 432">
            <a:extLst>
              <a:ext uri="{FF2B5EF4-FFF2-40B4-BE49-F238E27FC236}">
                <a16:creationId xmlns:a16="http://schemas.microsoft.com/office/drawing/2014/main" id="{DDDDF31D-A752-4041-8E52-8404DCFF9A00}"/>
              </a:ext>
            </a:extLst>
          </p:cNvPr>
          <p:cNvSpPr txBox="1"/>
          <p:nvPr/>
        </p:nvSpPr>
        <p:spPr>
          <a:xfrm>
            <a:off x="36146" y="1741675"/>
            <a:ext cx="683149" cy="215444"/>
          </a:xfrm>
          <a:prstGeom prst="rect">
            <a:avLst/>
          </a:prstGeom>
          <a:noFill/>
        </p:spPr>
        <p:txBody>
          <a:bodyPr wrap="square" rtlCol="0">
            <a:spAutoFit/>
          </a:bodyPr>
          <a:lstStyle/>
          <a:p>
            <a:r>
              <a:rPr lang="en-US" sz="800" dirty="0"/>
              <a:t>Work 100%</a:t>
            </a:r>
          </a:p>
        </p:txBody>
      </p:sp>
      <p:sp>
        <p:nvSpPr>
          <p:cNvPr id="436" name="TextBox 435">
            <a:extLst>
              <a:ext uri="{FF2B5EF4-FFF2-40B4-BE49-F238E27FC236}">
                <a16:creationId xmlns:a16="http://schemas.microsoft.com/office/drawing/2014/main" id="{BBADA96D-0642-4055-89A4-65C4E5597C82}"/>
              </a:ext>
            </a:extLst>
          </p:cNvPr>
          <p:cNvSpPr txBox="1"/>
          <p:nvPr/>
        </p:nvSpPr>
        <p:spPr>
          <a:xfrm>
            <a:off x="6011014" y="-2354"/>
            <a:ext cx="2039276" cy="553998"/>
          </a:xfrm>
          <a:prstGeom prst="rect">
            <a:avLst/>
          </a:prstGeom>
          <a:noFill/>
        </p:spPr>
        <p:txBody>
          <a:bodyPr wrap="none" rtlCol="0">
            <a:spAutoFit/>
          </a:bodyPr>
          <a:lstStyle/>
          <a:p>
            <a:r>
              <a:rPr lang="en-US" sz="3000" b="1" dirty="0"/>
              <a:t>Gantt Chart</a:t>
            </a:r>
          </a:p>
        </p:txBody>
      </p:sp>
      <p:cxnSp>
        <p:nvCxnSpPr>
          <p:cNvPr id="3" name="Straight Connector 2">
            <a:extLst>
              <a:ext uri="{FF2B5EF4-FFF2-40B4-BE49-F238E27FC236}">
                <a16:creationId xmlns:a16="http://schemas.microsoft.com/office/drawing/2014/main" id="{1F6A2BDB-FCA3-40E1-9523-A28B2BA371BB}"/>
              </a:ext>
            </a:extLst>
          </p:cNvPr>
          <p:cNvCxnSpPr>
            <a:cxnSpLocks/>
            <a:stCxn id="12" idx="3"/>
          </p:cNvCxnSpPr>
          <p:nvPr/>
        </p:nvCxnSpPr>
        <p:spPr>
          <a:xfrm>
            <a:off x="2394419" y="4098538"/>
            <a:ext cx="135421"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F76671B3-8B0A-4EAD-8CC7-5BF8C2EEB988}"/>
              </a:ext>
            </a:extLst>
          </p:cNvPr>
          <p:cNvPicPr>
            <a:picLocks noChangeAspect="1"/>
          </p:cNvPicPr>
          <p:nvPr/>
        </p:nvPicPr>
        <p:blipFill>
          <a:blip r:embed="rId3"/>
          <a:stretch>
            <a:fillRect/>
          </a:stretch>
        </p:blipFill>
        <p:spPr>
          <a:xfrm>
            <a:off x="6086986" y="551644"/>
            <a:ext cx="5993197" cy="6162232"/>
          </a:xfrm>
          <a:prstGeom prst="rect">
            <a:avLst/>
          </a:prstGeom>
        </p:spPr>
      </p:pic>
    </p:spTree>
    <p:extLst>
      <p:ext uri="{BB962C8B-B14F-4D97-AF65-F5344CB8AC3E}">
        <p14:creationId xmlns:p14="http://schemas.microsoft.com/office/powerpoint/2010/main" val="625402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3" name="Table 102">
            <a:extLst>
              <a:ext uri="{FF2B5EF4-FFF2-40B4-BE49-F238E27FC236}">
                <a16:creationId xmlns:a16="http://schemas.microsoft.com/office/drawing/2014/main" id="{F40D3902-9AAF-41F1-817E-081D5A0C5C17}"/>
              </a:ext>
            </a:extLst>
          </p:cNvPr>
          <p:cNvGraphicFramePr>
            <a:graphicFrameLocks noGrp="1"/>
          </p:cNvGraphicFramePr>
          <p:nvPr>
            <p:extLst>
              <p:ext uri="{D42A27DB-BD31-4B8C-83A1-F6EECF244321}">
                <p14:modId xmlns:p14="http://schemas.microsoft.com/office/powerpoint/2010/main" val="2257887909"/>
              </p:ext>
            </p:extLst>
          </p:nvPr>
        </p:nvGraphicFramePr>
        <p:xfrm>
          <a:off x="5511981" y="3177828"/>
          <a:ext cx="6374871" cy="3287096"/>
        </p:xfrm>
        <a:graphic>
          <a:graphicData uri="http://schemas.openxmlformats.org/drawingml/2006/table">
            <a:tbl>
              <a:tblPr firstRow="1" bandRow="1">
                <a:tableStyleId>{5940675A-B579-460E-94D1-54222C63F5DA}</a:tableStyleId>
              </a:tblPr>
              <a:tblGrid>
                <a:gridCol w="891856">
                  <a:extLst>
                    <a:ext uri="{9D8B030D-6E8A-4147-A177-3AD203B41FA5}">
                      <a16:colId xmlns:a16="http://schemas.microsoft.com/office/drawing/2014/main" val="746303800"/>
                    </a:ext>
                  </a:extLst>
                </a:gridCol>
                <a:gridCol w="1252437">
                  <a:extLst>
                    <a:ext uri="{9D8B030D-6E8A-4147-A177-3AD203B41FA5}">
                      <a16:colId xmlns:a16="http://schemas.microsoft.com/office/drawing/2014/main" val="3960655772"/>
                    </a:ext>
                  </a:extLst>
                </a:gridCol>
                <a:gridCol w="821308">
                  <a:extLst>
                    <a:ext uri="{9D8B030D-6E8A-4147-A177-3AD203B41FA5}">
                      <a16:colId xmlns:a16="http://schemas.microsoft.com/office/drawing/2014/main" val="269544375"/>
                    </a:ext>
                  </a:extLst>
                </a:gridCol>
                <a:gridCol w="821308">
                  <a:extLst>
                    <a:ext uri="{9D8B030D-6E8A-4147-A177-3AD203B41FA5}">
                      <a16:colId xmlns:a16="http://schemas.microsoft.com/office/drawing/2014/main" val="3189536884"/>
                    </a:ext>
                  </a:extLst>
                </a:gridCol>
                <a:gridCol w="821308">
                  <a:extLst>
                    <a:ext uri="{9D8B030D-6E8A-4147-A177-3AD203B41FA5}">
                      <a16:colId xmlns:a16="http://schemas.microsoft.com/office/drawing/2014/main" val="3721961133"/>
                    </a:ext>
                  </a:extLst>
                </a:gridCol>
                <a:gridCol w="821308">
                  <a:extLst>
                    <a:ext uri="{9D8B030D-6E8A-4147-A177-3AD203B41FA5}">
                      <a16:colId xmlns:a16="http://schemas.microsoft.com/office/drawing/2014/main" val="1231876684"/>
                    </a:ext>
                  </a:extLst>
                </a:gridCol>
                <a:gridCol w="945346">
                  <a:extLst>
                    <a:ext uri="{9D8B030D-6E8A-4147-A177-3AD203B41FA5}">
                      <a16:colId xmlns:a16="http://schemas.microsoft.com/office/drawing/2014/main" val="258616261"/>
                    </a:ext>
                  </a:extLst>
                </a:gridCol>
              </a:tblGrid>
              <a:tr h="410887">
                <a:tc>
                  <a:txBody>
                    <a:bodyPr/>
                    <a:lstStyle/>
                    <a:p>
                      <a:r>
                        <a:rPr lang="en-US" sz="1600" b="1" dirty="0"/>
                        <a:t>Activity</a:t>
                      </a:r>
                    </a:p>
                  </a:txBody>
                  <a:tcPr>
                    <a:solidFill>
                      <a:schemeClr val="bg1">
                        <a:lumMod val="75000"/>
                      </a:schemeClr>
                    </a:solidFill>
                  </a:tcPr>
                </a:tc>
                <a:tc>
                  <a:txBody>
                    <a:bodyPr/>
                    <a:lstStyle/>
                    <a:p>
                      <a:r>
                        <a:rPr lang="en-US" sz="1600" b="1" dirty="0"/>
                        <a:t>Predecessor</a:t>
                      </a:r>
                    </a:p>
                  </a:txBody>
                  <a:tcPr>
                    <a:solidFill>
                      <a:schemeClr val="bg1">
                        <a:lumMod val="75000"/>
                      </a:schemeClr>
                    </a:solidFill>
                  </a:tcPr>
                </a:tc>
                <a:tc>
                  <a:txBody>
                    <a:bodyPr/>
                    <a:lstStyle/>
                    <a:p>
                      <a:r>
                        <a:rPr lang="en-US" sz="1600" b="1" dirty="0"/>
                        <a:t>To(</a:t>
                      </a:r>
                      <a:r>
                        <a:rPr lang="en-US" sz="1600" b="1" dirty="0" err="1"/>
                        <a:t>mo</a:t>
                      </a:r>
                      <a:r>
                        <a:rPr lang="en-US" sz="1600" b="1" dirty="0"/>
                        <a:t>)</a:t>
                      </a:r>
                    </a:p>
                  </a:txBody>
                  <a:tcPr>
                    <a:solidFill>
                      <a:schemeClr val="bg1">
                        <a:lumMod val="75000"/>
                      </a:schemeClr>
                    </a:solidFill>
                  </a:tcPr>
                </a:tc>
                <a:tc>
                  <a:txBody>
                    <a:bodyPr/>
                    <a:lstStyle/>
                    <a:p>
                      <a:r>
                        <a:rPr lang="en-US" sz="1600" b="1" dirty="0"/>
                        <a:t>Tn(</a:t>
                      </a:r>
                      <a:r>
                        <a:rPr lang="en-US" sz="1600" b="1" dirty="0" err="1"/>
                        <a:t>mo</a:t>
                      </a:r>
                      <a:r>
                        <a:rPr lang="en-US" sz="1600" b="1" dirty="0"/>
                        <a:t>)</a:t>
                      </a:r>
                    </a:p>
                  </a:txBody>
                  <a:tcPr>
                    <a:solidFill>
                      <a:schemeClr val="bg1">
                        <a:lumMod val="75000"/>
                      </a:schemeClr>
                    </a:solidFill>
                  </a:tcPr>
                </a:tc>
                <a:tc>
                  <a:txBody>
                    <a:bodyPr/>
                    <a:lstStyle/>
                    <a:p>
                      <a:r>
                        <a:rPr lang="en-US" sz="1600" b="1" dirty="0" err="1"/>
                        <a:t>Tp</a:t>
                      </a:r>
                      <a:r>
                        <a:rPr lang="en-US" sz="1600" b="1" dirty="0"/>
                        <a:t>(</a:t>
                      </a:r>
                      <a:r>
                        <a:rPr lang="en-US" sz="1600" b="1" dirty="0" err="1"/>
                        <a:t>mo</a:t>
                      </a:r>
                      <a:r>
                        <a:rPr lang="en-US" sz="1600" b="1" dirty="0"/>
                        <a:t>)</a:t>
                      </a:r>
                    </a:p>
                  </a:txBody>
                  <a:tcPr>
                    <a:solidFill>
                      <a:schemeClr val="bg1">
                        <a:lumMod val="75000"/>
                      </a:schemeClr>
                    </a:solidFill>
                  </a:tcPr>
                </a:tc>
                <a:tc>
                  <a:txBody>
                    <a:bodyPr/>
                    <a:lstStyle/>
                    <a:p>
                      <a:r>
                        <a:rPr lang="en-US" sz="1600" b="1" dirty="0" err="1"/>
                        <a:t>Te</a:t>
                      </a:r>
                      <a:r>
                        <a:rPr lang="en-US" sz="1600" b="1" dirty="0"/>
                        <a:t>(</a:t>
                      </a:r>
                      <a:r>
                        <a:rPr lang="en-US" sz="1600" b="1" dirty="0" err="1"/>
                        <a:t>mo</a:t>
                      </a:r>
                      <a:r>
                        <a:rPr lang="en-US" sz="1600" b="1" dirty="0"/>
                        <a:t>)</a:t>
                      </a:r>
                    </a:p>
                  </a:txBody>
                  <a:tcPr>
                    <a:solidFill>
                      <a:schemeClr val="bg1">
                        <a:lumMod val="75000"/>
                      </a:schemeClr>
                    </a:solidFill>
                  </a:tcPr>
                </a:tc>
                <a:tc>
                  <a:txBody>
                    <a:bodyPr/>
                    <a:lstStyle/>
                    <a:p>
                      <a:r>
                        <a:rPr lang="en-US" sz="1600" b="1" dirty="0"/>
                        <a:t>Variance</a:t>
                      </a:r>
                    </a:p>
                  </a:txBody>
                  <a:tcPr>
                    <a:solidFill>
                      <a:schemeClr val="bg1">
                        <a:lumMod val="75000"/>
                      </a:schemeClr>
                    </a:solidFill>
                  </a:tcPr>
                </a:tc>
                <a:extLst>
                  <a:ext uri="{0D108BD9-81ED-4DB2-BD59-A6C34878D82A}">
                    <a16:rowId xmlns:a16="http://schemas.microsoft.com/office/drawing/2014/main" val="1011346965"/>
                  </a:ext>
                </a:extLst>
              </a:tr>
              <a:tr h="410887">
                <a:tc>
                  <a:txBody>
                    <a:bodyPr/>
                    <a:lstStyle/>
                    <a:p>
                      <a:r>
                        <a:rPr lang="en-US" sz="1600" dirty="0"/>
                        <a:t>A</a:t>
                      </a:r>
                    </a:p>
                  </a:txBody>
                  <a:tcPr/>
                </a:tc>
                <a:tc>
                  <a:txBody>
                    <a:bodyPr/>
                    <a:lstStyle/>
                    <a:p>
                      <a:endParaRPr lang="en-US" sz="1600" dirty="0"/>
                    </a:p>
                  </a:txBody>
                  <a:tcPr/>
                </a:tc>
                <a:tc>
                  <a:txBody>
                    <a:bodyPr/>
                    <a:lstStyle/>
                    <a:p>
                      <a:endParaRPr lang="en-US"/>
                    </a:p>
                  </a:txBody>
                  <a:tcPr>
                    <a:solidFill>
                      <a:schemeClr val="bg1">
                        <a:lumMod val="85000"/>
                      </a:schemeClr>
                    </a:solidFill>
                  </a:tcPr>
                </a:tc>
                <a:tc>
                  <a:txBody>
                    <a:bodyPr/>
                    <a:lstStyle/>
                    <a:p>
                      <a:endParaRPr lang="en-US"/>
                    </a:p>
                  </a:txBody>
                  <a:tcPr>
                    <a:solidFill>
                      <a:schemeClr val="bg1">
                        <a:lumMod val="85000"/>
                      </a:schemeClr>
                    </a:solidFill>
                  </a:tcPr>
                </a:tc>
                <a:tc>
                  <a:txBody>
                    <a:bodyPr/>
                    <a:lstStyle/>
                    <a:p>
                      <a:endParaRPr lang="en-US"/>
                    </a:p>
                  </a:txBody>
                  <a:tcPr>
                    <a:solidFill>
                      <a:schemeClr val="bg1">
                        <a:lumMod val="85000"/>
                      </a:schemeClr>
                    </a:solidFill>
                  </a:tcPr>
                </a:tc>
                <a:tc>
                  <a:txBody>
                    <a:bodyPr/>
                    <a:lstStyle/>
                    <a:p>
                      <a:endParaRPr lang="en-US"/>
                    </a:p>
                  </a:txBody>
                  <a:tcPr/>
                </a:tc>
                <a:tc>
                  <a:txBody>
                    <a:bodyPr/>
                    <a:lstStyle/>
                    <a:p>
                      <a:endParaRPr lang="en-US"/>
                    </a:p>
                  </a:txBody>
                  <a:tcPr/>
                </a:tc>
                <a:extLst>
                  <a:ext uri="{0D108BD9-81ED-4DB2-BD59-A6C34878D82A}">
                    <a16:rowId xmlns:a16="http://schemas.microsoft.com/office/drawing/2014/main" val="3960651503"/>
                  </a:ext>
                </a:extLst>
              </a:tr>
              <a:tr h="410887">
                <a:tc>
                  <a:txBody>
                    <a:bodyPr/>
                    <a:lstStyle/>
                    <a:p>
                      <a:r>
                        <a:rPr lang="en-US" sz="1600" dirty="0"/>
                        <a:t>B</a:t>
                      </a:r>
                    </a:p>
                  </a:txBody>
                  <a:tcPr/>
                </a:tc>
                <a:tc>
                  <a:txBody>
                    <a:bodyPr/>
                    <a:lstStyle/>
                    <a:p>
                      <a:r>
                        <a:rPr lang="en-US" sz="1600" dirty="0"/>
                        <a:t>A</a:t>
                      </a:r>
                    </a:p>
                  </a:txBody>
                  <a:tcPr/>
                </a:tc>
                <a:tc>
                  <a:txBody>
                    <a:bodyPr/>
                    <a:lstStyle/>
                    <a:p>
                      <a:r>
                        <a:rPr lang="en-US" sz="1600" dirty="0"/>
                        <a:t>1</a:t>
                      </a:r>
                    </a:p>
                  </a:txBody>
                  <a:tcPr>
                    <a:solidFill>
                      <a:schemeClr val="bg1">
                        <a:lumMod val="85000"/>
                      </a:schemeClr>
                    </a:solidFill>
                  </a:tcPr>
                </a:tc>
                <a:tc>
                  <a:txBody>
                    <a:bodyPr/>
                    <a:lstStyle/>
                    <a:p>
                      <a:r>
                        <a:rPr lang="en-US" sz="1600" dirty="0"/>
                        <a:t>2</a:t>
                      </a:r>
                    </a:p>
                  </a:txBody>
                  <a:tcPr>
                    <a:solidFill>
                      <a:schemeClr val="bg1">
                        <a:lumMod val="85000"/>
                      </a:schemeClr>
                    </a:solidFill>
                  </a:tcPr>
                </a:tc>
                <a:tc>
                  <a:txBody>
                    <a:bodyPr/>
                    <a:lstStyle/>
                    <a:p>
                      <a:r>
                        <a:rPr lang="en-US" sz="1600" dirty="0"/>
                        <a:t>4</a:t>
                      </a:r>
                    </a:p>
                  </a:txBody>
                  <a:tcPr>
                    <a:solidFill>
                      <a:schemeClr val="bg1">
                        <a:lumMod val="85000"/>
                      </a:schemeClr>
                    </a:solidFill>
                  </a:tcPr>
                </a:tc>
                <a:tc>
                  <a:txBody>
                    <a:bodyPr/>
                    <a:lstStyle/>
                    <a:p>
                      <a:r>
                        <a:rPr lang="en-US" sz="1600" dirty="0"/>
                        <a:t>2.17</a:t>
                      </a:r>
                    </a:p>
                  </a:txBody>
                  <a:tcPr/>
                </a:tc>
                <a:tc>
                  <a:txBody>
                    <a:bodyPr/>
                    <a:lstStyle/>
                    <a:p>
                      <a:r>
                        <a:rPr lang="en-US" sz="1600" dirty="0"/>
                        <a:t>0.25</a:t>
                      </a:r>
                    </a:p>
                  </a:txBody>
                  <a:tcPr/>
                </a:tc>
                <a:extLst>
                  <a:ext uri="{0D108BD9-81ED-4DB2-BD59-A6C34878D82A}">
                    <a16:rowId xmlns:a16="http://schemas.microsoft.com/office/drawing/2014/main" val="3976551350"/>
                  </a:ext>
                </a:extLst>
              </a:tr>
              <a:tr h="410887">
                <a:tc>
                  <a:txBody>
                    <a:bodyPr/>
                    <a:lstStyle/>
                    <a:p>
                      <a:r>
                        <a:rPr lang="en-US" sz="1600" dirty="0"/>
                        <a:t>C</a:t>
                      </a:r>
                    </a:p>
                  </a:txBody>
                  <a:tcPr/>
                </a:tc>
                <a:tc>
                  <a:txBody>
                    <a:bodyPr/>
                    <a:lstStyle/>
                    <a:p>
                      <a:r>
                        <a:rPr lang="en-US" sz="1600" dirty="0"/>
                        <a:t>B</a:t>
                      </a:r>
                    </a:p>
                  </a:txBody>
                  <a:tcPr/>
                </a:tc>
                <a:tc>
                  <a:txBody>
                    <a:bodyPr/>
                    <a:lstStyle/>
                    <a:p>
                      <a:r>
                        <a:rPr lang="en-US" sz="1600" dirty="0"/>
                        <a:t>4</a:t>
                      </a:r>
                    </a:p>
                  </a:txBody>
                  <a:tcPr>
                    <a:solidFill>
                      <a:schemeClr val="bg1">
                        <a:lumMod val="85000"/>
                      </a:schemeClr>
                    </a:solidFill>
                  </a:tcPr>
                </a:tc>
                <a:tc>
                  <a:txBody>
                    <a:bodyPr/>
                    <a:lstStyle/>
                    <a:p>
                      <a:r>
                        <a:rPr lang="en-US" sz="1600" dirty="0"/>
                        <a:t>6</a:t>
                      </a:r>
                    </a:p>
                  </a:txBody>
                  <a:tcPr>
                    <a:solidFill>
                      <a:schemeClr val="bg1">
                        <a:lumMod val="85000"/>
                      </a:schemeClr>
                    </a:solidFill>
                  </a:tcPr>
                </a:tc>
                <a:tc>
                  <a:txBody>
                    <a:bodyPr/>
                    <a:lstStyle/>
                    <a:p>
                      <a:r>
                        <a:rPr lang="en-US" sz="1600" dirty="0"/>
                        <a:t>8</a:t>
                      </a:r>
                    </a:p>
                  </a:txBody>
                  <a:tcPr>
                    <a:solidFill>
                      <a:schemeClr val="bg1">
                        <a:lumMod val="85000"/>
                      </a:schemeClr>
                    </a:solidFill>
                  </a:tcPr>
                </a:tc>
                <a:tc>
                  <a:txBody>
                    <a:bodyPr/>
                    <a:lstStyle/>
                    <a:p>
                      <a:r>
                        <a:rPr lang="en-US" sz="1600" dirty="0"/>
                        <a:t>6</a:t>
                      </a:r>
                    </a:p>
                  </a:txBody>
                  <a:tcPr/>
                </a:tc>
                <a:tc>
                  <a:txBody>
                    <a:bodyPr/>
                    <a:lstStyle/>
                    <a:p>
                      <a:r>
                        <a:rPr lang="en-US" sz="1600" dirty="0"/>
                        <a:t>0.44</a:t>
                      </a:r>
                    </a:p>
                  </a:txBody>
                  <a:tcPr/>
                </a:tc>
                <a:extLst>
                  <a:ext uri="{0D108BD9-81ED-4DB2-BD59-A6C34878D82A}">
                    <a16:rowId xmlns:a16="http://schemas.microsoft.com/office/drawing/2014/main" val="3704246661"/>
                  </a:ext>
                </a:extLst>
              </a:tr>
              <a:tr h="410887">
                <a:tc>
                  <a:txBody>
                    <a:bodyPr/>
                    <a:lstStyle/>
                    <a:p>
                      <a:r>
                        <a:rPr lang="en-US" sz="1600" dirty="0"/>
                        <a:t>D</a:t>
                      </a:r>
                    </a:p>
                  </a:txBody>
                  <a:tcPr/>
                </a:tc>
                <a:tc>
                  <a:txBody>
                    <a:bodyPr/>
                    <a:lstStyle/>
                    <a:p>
                      <a:r>
                        <a:rPr lang="en-US" sz="1600" dirty="0"/>
                        <a:t>A,B,C</a:t>
                      </a:r>
                    </a:p>
                  </a:txBody>
                  <a:tcPr/>
                </a:tc>
                <a:tc>
                  <a:txBody>
                    <a:bodyPr/>
                    <a:lstStyle/>
                    <a:p>
                      <a:r>
                        <a:rPr lang="en-US" sz="1600" dirty="0"/>
                        <a:t>8</a:t>
                      </a:r>
                    </a:p>
                  </a:txBody>
                  <a:tcPr>
                    <a:solidFill>
                      <a:schemeClr val="bg1">
                        <a:lumMod val="85000"/>
                      </a:schemeClr>
                    </a:solidFill>
                  </a:tcPr>
                </a:tc>
                <a:tc>
                  <a:txBody>
                    <a:bodyPr/>
                    <a:lstStyle/>
                    <a:p>
                      <a:r>
                        <a:rPr lang="en-US" sz="1600" dirty="0"/>
                        <a:t>12</a:t>
                      </a:r>
                    </a:p>
                  </a:txBody>
                  <a:tcPr>
                    <a:solidFill>
                      <a:schemeClr val="bg1">
                        <a:lumMod val="85000"/>
                      </a:schemeClr>
                    </a:solidFill>
                  </a:tcPr>
                </a:tc>
                <a:tc>
                  <a:txBody>
                    <a:bodyPr/>
                    <a:lstStyle/>
                    <a:p>
                      <a:r>
                        <a:rPr lang="en-US" sz="1600" dirty="0"/>
                        <a:t>15</a:t>
                      </a:r>
                    </a:p>
                  </a:txBody>
                  <a:tcPr>
                    <a:solidFill>
                      <a:schemeClr val="bg1">
                        <a:lumMod val="85000"/>
                      </a:schemeClr>
                    </a:solidFill>
                  </a:tcPr>
                </a:tc>
                <a:tc>
                  <a:txBody>
                    <a:bodyPr/>
                    <a:lstStyle/>
                    <a:p>
                      <a:r>
                        <a:rPr lang="en-US" sz="1600" dirty="0">
                          <a:solidFill>
                            <a:srgbClr val="FF0000"/>
                          </a:solidFill>
                        </a:rPr>
                        <a:t>11.83</a:t>
                      </a:r>
                    </a:p>
                  </a:txBody>
                  <a:tcPr/>
                </a:tc>
                <a:tc>
                  <a:txBody>
                    <a:bodyPr/>
                    <a:lstStyle/>
                    <a:p>
                      <a:r>
                        <a:rPr lang="en-US" sz="1600" dirty="0">
                          <a:solidFill>
                            <a:srgbClr val="FF0000"/>
                          </a:solidFill>
                        </a:rPr>
                        <a:t>1.36</a:t>
                      </a:r>
                    </a:p>
                  </a:txBody>
                  <a:tcPr/>
                </a:tc>
                <a:extLst>
                  <a:ext uri="{0D108BD9-81ED-4DB2-BD59-A6C34878D82A}">
                    <a16:rowId xmlns:a16="http://schemas.microsoft.com/office/drawing/2014/main" val="2912711826"/>
                  </a:ext>
                </a:extLst>
              </a:tr>
              <a:tr h="410887">
                <a:tc>
                  <a:txBody>
                    <a:bodyPr/>
                    <a:lstStyle/>
                    <a:p>
                      <a:r>
                        <a:rPr lang="en-US" sz="1600" dirty="0"/>
                        <a:t>E</a:t>
                      </a:r>
                    </a:p>
                  </a:txBody>
                  <a:tcPr/>
                </a:tc>
                <a:tc>
                  <a:txBody>
                    <a:bodyPr/>
                    <a:lstStyle/>
                    <a:p>
                      <a:r>
                        <a:rPr lang="en-US" sz="1600" dirty="0"/>
                        <a:t>D</a:t>
                      </a:r>
                    </a:p>
                  </a:txBody>
                  <a:tcPr/>
                </a:tc>
                <a:tc>
                  <a:txBody>
                    <a:bodyPr/>
                    <a:lstStyle/>
                    <a:p>
                      <a:r>
                        <a:rPr lang="en-US" sz="1600" dirty="0"/>
                        <a:t>2</a:t>
                      </a:r>
                    </a:p>
                  </a:txBody>
                  <a:tcPr>
                    <a:solidFill>
                      <a:schemeClr val="bg1">
                        <a:lumMod val="85000"/>
                      </a:schemeClr>
                    </a:solidFill>
                  </a:tcPr>
                </a:tc>
                <a:tc>
                  <a:txBody>
                    <a:bodyPr/>
                    <a:lstStyle/>
                    <a:p>
                      <a:r>
                        <a:rPr lang="en-US" sz="1600" dirty="0"/>
                        <a:t>3</a:t>
                      </a:r>
                    </a:p>
                  </a:txBody>
                  <a:tcPr>
                    <a:solidFill>
                      <a:schemeClr val="bg1">
                        <a:lumMod val="85000"/>
                      </a:schemeClr>
                    </a:solidFill>
                  </a:tcPr>
                </a:tc>
                <a:tc>
                  <a:txBody>
                    <a:bodyPr/>
                    <a:lstStyle/>
                    <a:p>
                      <a:r>
                        <a:rPr lang="en-US" sz="1600" dirty="0"/>
                        <a:t>4</a:t>
                      </a:r>
                    </a:p>
                  </a:txBody>
                  <a:tcPr>
                    <a:solidFill>
                      <a:schemeClr val="bg1">
                        <a:lumMod val="85000"/>
                      </a:schemeClr>
                    </a:solidFill>
                  </a:tcPr>
                </a:tc>
                <a:tc>
                  <a:txBody>
                    <a:bodyPr/>
                    <a:lstStyle/>
                    <a:p>
                      <a:r>
                        <a:rPr lang="en-US" sz="1600" dirty="0">
                          <a:solidFill>
                            <a:srgbClr val="FF0000"/>
                          </a:solidFill>
                        </a:rPr>
                        <a:t>3</a:t>
                      </a:r>
                    </a:p>
                  </a:txBody>
                  <a:tcPr/>
                </a:tc>
                <a:tc>
                  <a:txBody>
                    <a:bodyPr/>
                    <a:lstStyle/>
                    <a:p>
                      <a:r>
                        <a:rPr lang="en-US" sz="1600" dirty="0">
                          <a:solidFill>
                            <a:srgbClr val="FF0000"/>
                          </a:solidFill>
                        </a:rPr>
                        <a:t>0.11</a:t>
                      </a:r>
                    </a:p>
                  </a:txBody>
                  <a:tcPr/>
                </a:tc>
                <a:extLst>
                  <a:ext uri="{0D108BD9-81ED-4DB2-BD59-A6C34878D82A}">
                    <a16:rowId xmlns:a16="http://schemas.microsoft.com/office/drawing/2014/main" val="928903917"/>
                  </a:ext>
                </a:extLst>
              </a:tr>
              <a:tr h="410887">
                <a:tc>
                  <a:txBody>
                    <a:bodyPr/>
                    <a:lstStyle/>
                    <a:p>
                      <a:r>
                        <a:rPr lang="en-US" sz="1600" dirty="0"/>
                        <a:t>F</a:t>
                      </a:r>
                    </a:p>
                  </a:txBody>
                  <a:tcPr/>
                </a:tc>
                <a:tc>
                  <a:txBody>
                    <a:bodyPr/>
                    <a:lstStyle/>
                    <a:p>
                      <a:r>
                        <a:rPr lang="en-US" sz="1600" dirty="0"/>
                        <a:t>E</a:t>
                      </a:r>
                    </a:p>
                  </a:txBody>
                  <a:tcPr/>
                </a:tc>
                <a:tc>
                  <a:txBody>
                    <a:bodyPr/>
                    <a:lstStyle/>
                    <a:p>
                      <a:r>
                        <a:rPr lang="en-US" sz="1600" dirty="0"/>
                        <a:t>3</a:t>
                      </a:r>
                    </a:p>
                  </a:txBody>
                  <a:tcPr>
                    <a:solidFill>
                      <a:schemeClr val="bg1">
                        <a:lumMod val="85000"/>
                      </a:schemeClr>
                    </a:solidFill>
                  </a:tcPr>
                </a:tc>
                <a:tc>
                  <a:txBody>
                    <a:bodyPr/>
                    <a:lstStyle/>
                    <a:p>
                      <a:r>
                        <a:rPr lang="en-US" sz="1600" dirty="0"/>
                        <a:t>4</a:t>
                      </a:r>
                    </a:p>
                  </a:txBody>
                  <a:tcPr>
                    <a:solidFill>
                      <a:schemeClr val="bg1">
                        <a:lumMod val="85000"/>
                      </a:schemeClr>
                    </a:solidFill>
                  </a:tcPr>
                </a:tc>
                <a:tc>
                  <a:txBody>
                    <a:bodyPr/>
                    <a:lstStyle/>
                    <a:p>
                      <a:r>
                        <a:rPr lang="en-US" sz="1600" dirty="0"/>
                        <a:t>6</a:t>
                      </a:r>
                    </a:p>
                  </a:txBody>
                  <a:tcPr>
                    <a:solidFill>
                      <a:schemeClr val="bg1">
                        <a:lumMod val="85000"/>
                      </a:schemeClr>
                    </a:solidFill>
                  </a:tcPr>
                </a:tc>
                <a:tc>
                  <a:txBody>
                    <a:bodyPr/>
                    <a:lstStyle/>
                    <a:p>
                      <a:r>
                        <a:rPr lang="en-US" sz="1600" dirty="0">
                          <a:solidFill>
                            <a:srgbClr val="FF0000"/>
                          </a:solidFill>
                        </a:rPr>
                        <a:t>4.16</a:t>
                      </a:r>
                    </a:p>
                  </a:txBody>
                  <a:tcPr/>
                </a:tc>
                <a:tc>
                  <a:txBody>
                    <a:bodyPr/>
                    <a:lstStyle/>
                    <a:p>
                      <a:r>
                        <a:rPr lang="en-US" sz="1600" dirty="0">
                          <a:solidFill>
                            <a:srgbClr val="FF0000"/>
                          </a:solidFill>
                        </a:rPr>
                        <a:t>0.25</a:t>
                      </a:r>
                    </a:p>
                  </a:txBody>
                  <a:tcPr/>
                </a:tc>
                <a:extLst>
                  <a:ext uri="{0D108BD9-81ED-4DB2-BD59-A6C34878D82A}">
                    <a16:rowId xmlns:a16="http://schemas.microsoft.com/office/drawing/2014/main" val="2568141651"/>
                  </a:ext>
                </a:extLst>
              </a:tr>
              <a:tr h="410887">
                <a:tc>
                  <a:txBody>
                    <a:bodyPr/>
                    <a:lstStyle/>
                    <a:p>
                      <a:r>
                        <a:rPr lang="en-US" sz="1600" dirty="0"/>
                        <a:t>G</a:t>
                      </a:r>
                    </a:p>
                  </a:txBody>
                  <a:tcPr/>
                </a:tc>
                <a:tc>
                  <a:txBody>
                    <a:bodyPr/>
                    <a:lstStyle/>
                    <a:p>
                      <a:r>
                        <a:rPr lang="en-US" sz="1600" dirty="0"/>
                        <a:t>F</a:t>
                      </a:r>
                    </a:p>
                  </a:txBody>
                  <a:tcPr/>
                </a:tc>
                <a:tc>
                  <a:txBody>
                    <a:bodyPr/>
                    <a:lstStyle/>
                    <a:p>
                      <a:r>
                        <a:rPr lang="en-US" sz="1600" dirty="0"/>
                        <a:t>0.5</a:t>
                      </a:r>
                    </a:p>
                  </a:txBody>
                  <a:tcPr>
                    <a:solidFill>
                      <a:schemeClr val="bg1">
                        <a:lumMod val="85000"/>
                      </a:schemeClr>
                    </a:solidFill>
                  </a:tcPr>
                </a:tc>
                <a:tc>
                  <a:txBody>
                    <a:bodyPr/>
                    <a:lstStyle/>
                    <a:p>
                      <a:r>
                        <a:rPr lang="en-US" sz="1600" dirty="0"/>
                        <a:t>1</a:t>
                      </a:r>
                    </a:p>
                  </a:txBody>
                  <a:tcPr>
                    <a:solidFill>
                      <a:schemeClr val="bg1">
                        <a:lumMod val="85000"/>
                      </a:schemeClr>
                    </a:solidFill>
                  </a:tcPr>
                </a:tc>
                <a:tc>
                  <a:txBody>
                    <a:bodyPr/>
                    <a:lstStyle/>
                    <a:p>
                      <a:r>
                        <a:rPr lang="en-US" sz="1600" dirty="0"/>
                        <a:t>2</a:t>
                      </a:r>
                    </a:p>
                  </a:txBody>
                  <a:tcPr>
                    <a:solidFill>
                      <a:schemeClr val="bg1">
                        <a:lumMod val="85000"/>
                      </a:schemeClr>
                    </a:solidFill>
                  </a:tcPr>
                </a:tc>
                <a:tc>
                  <a:txBody>
                    <a:bodyPr/>
                    <a:lstStyle/>
                    <a:p>
                      <a:r>
                        <a:rPr lang="en-US" sz="1600" dirty="0">
                          <a:solidFill>
                            <a:srgbClr val="FF0000"/>
                          </a:solidFill>
                        </a:rPr>
                        <a:t>1.08</a:t>
                      </a:r>
                    </a:p>
                  </a:txBody>
                  <a:tcPr/>
                </a:tc>
                <a:tc>
                  <a:txBody>
                    <a:bodyPr/>
                    <a:lstStyle/>
                    <a:p>
                      <a:r>
                        <a:rPr lang="en-US" sz="1600" dirty="0">
                          <a:solidFill>
                            <a:srgbClr val="FF0000"/>
                          </a:solidFill>
                        </a:rPr>
                        <a:t>0.06</a:t>
                      </a:r>
                    </a:p>
                  </a:txBody>
                  <a:tcPr/>
                </a:tc>
                <a:extLst>
                  <a:ext uri="{0D108BD9-81ED-4DB2-BD59-A6C34878D82A}">
                    <a16:rowId xmlns:a16="http://schemas.microsoft.com/office/drawing/2014/main" val="1841865646"/>
                  </a:ext>
                </a:extLst>
              </a:tr>
            </a:tbl>
          </a:graphicData>
        </a:graphic>
      </p:graphicFrame>
      <p:sp>
        <p:nvSpPr>
          <p:cNvPr id="105" name="TextBox 104">
            <a:extLst>
              <a:ext uri="{FF2B5EF4-FFF2-40B4-BE49-F238E27FC236}">
                <a16:creationId xmlns:a16="http://schemas.microsoft.com/office/drawing/2014/main" id="{AE96E1BC-79C1-4293-B48F-6709B68B5DDD}"/>
              </a:ext>
            </a:extLst>
          </p:cNvPr>
          <p:cNvSpPr txBox="1"/>
          <p:nvPr/>
        </p:nvSpPr>
        <p:spPr>
          <a:xfrm>
            <a:off x="299299" y="3733645"/>
            <a:ext cx="5215284" cy="2800767"/>
          </a:xfrm>
          <a:prstGeom prst="rect">
            <a:avLst/>
          </a:prstGeom>
          <a:noFill/>
        </p:spPr>
        <p:txBody>
          <a:bodyPr wrap="square" rtlCol="0">
            <a:spAutoFit/>
          </a:bodyPr>
          <a:lstStyle/>
          <a:p>
            <a:r>
              <a:rPr lang="en-US" sz="2800" b="1" dirty="0"/>
              <a:t>Critical Path</a:t>
            </a:r>
            <a:r>
              <a:rPr lang="en-US" sz="2800" dirty="0"/>
              <a:t>: A:D:E:F:G</a:t>
            </a:r>
          </a:p>
          <a:p>
            <a:endParaRPr lang="en-US" sz="2800" dirty="0"/>
          </a:p>
          <a:p>
            <a:r>
              <a:rPr lang="en-US" sz="2000" b="1" dirty="0"/>
              <a:t>With 20 months project time</a:t>
            </a:r>
          </a:p>
          <a:p>
            <a:r>
              <a:rPr lang="en-US" sz="2000" dirty="0"/>
              <a:t>Z =  (20-20.07)/sqrt(1.78)=-0.05</a:t>
            </a:r>
          </a:p>
          <a:p>
            <a:r>
              <a:rPr lang="en-US" sz="2000" dirty="0"/>
              <a:t>The probability of meeting the schedule: </a:t>
            </a:r>
            <a:r>
              <a:rPr lang="en-US" sz="2000" b="1" dirty="0"/>
              <a:t>48%</a:t>
            </a:r>
            <a:endParaRPr lang="en-US" sz="2000" dirty="0"/>
          </a:p>
          <a:p>
            <a:r>
              <a:rPr lang="en-US" sz="2000" b="1" dirty="0"/>
              <a:t>With 20% more time in Software App develop</a:t>
            </a:r>
          </a:p>
          <a:p>
            <a:r>
              <a:rPr lang="en-US" sz="2000" dirty="0"/>
              <a:t>Z = (22.4-20.07)/ sqrt(1.78)=1.75</a:t>
            </a:r>
          </a:p>
          <a:p>
            <a:r>
              <a:rPr lang="en-US" sz="2000" dirty="0"/>
              <a:t>The probability of meeting the schedule: </a:t>
            </a:r>
            <a:r>
              <a:rPr lang="en-US" sz="2000" b="1" dirty="0"/>
              <a:t>96%</a:t>
            </a:r>
          </a:p>
        </p:txBody>
      </p:sp>
      <p:sp>
        <p:nvSpPr>
          <p:cNvPr id="6" name="Oval 5">
            <a:extLst>
              <a:ext uri="{FF2B5EF4-FFF2-40B4-BE49-F238E27FC236}">
                <a16:creationId xmlns:a16="http://schemas.microsoft.com/office/drawing/2014/main" id="{FBE59B34-2342-4478-B841-DBB68481CF7B}"/>
              </a:ext>
            </a:extLst>
          </p:cNvPr>
          <p:cNvSpPr/>
          <p:nvPr/>
        </p:nvSpPr>
        <p:spPr>
          <a:xfrm>
            <a:off x="1366783" y="172549"/>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B</a:t>
            </a:r>
          </a:p>
        </p:txBody>
      </p:sp>
      <p:sp>
        <p:nvSpPr>
          <p:cNvPr id="8" name="Oval 7">
            <a:extLst>
              <a:ext uri="{FF2B5EF4-FFF2-40B4-BE49-F238E27FC236}">
                <a16:creationId xmlns:a16="http://schemas.microsoft.com/office/drawing/2014/main" id="{DAC9A929-B371-4047-ADC4-39C40E6489C6}"/>
              </a:ext>
            </a:extLst>
          </p:cNvPr>
          <p:cNvSpPr/>
          <p:nvPr/>
        </p:nvSpPr>
        <p:spPr>
          <a:xfrm>
            <a:off x="1150455" y="2812068"/>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A</a:t>
            </a:r>
          </a:p>
        </p:txBody>
      </p:sp>
      <p:sp>
        <p:nvSpPr>
          <p:cNvPr id="14" name="Oval 13">
            <a:extLst>
              <a:ext uri="{FF2B5EF4-FFF2-40B4-BE49-F238E27FC236}">
                <a16:creationId xmlns:a16="http://schemas.microsoft.com/office/drawing/2014/main" id="{CFB90617-70EE-438A-BF7B-29A46C578A7C}"/>
              </a:ext>
            </a:extLst>
          </p:cNvPr>
          <p:cNvSpPr/>
          <p:nvPr/>
        </p:nvSpPr>
        <p:spPr>
          <a:xfrm>
            <a:off x="4247990" y="1689466"/>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D</a:t>
            </a:r>
          </a:p>
        </p:txBody>
      </p:sp>
      <p:sp>
        <p:nvSpPr>
          <p:cNvPr id="15" name="Oval 14">
            <a:extLst>
              <a:ext uri="{FF2B5EF4-FFF2-40B4-BE49-F238E27FC236}">
                <a16:creationId xmlns:a16="http://schemas.microsoft.com/office/drawing/2014/main" id="{6A633BCE-FF23-45A7-9CE9-1BDD7338CEFD}"/>
              </a:ext>
            </a:extLst>
          </p:cNvPr>
          <p:cNvSpPr/>
          <p:nvPr/>
        </p:nvSpPr>
        <p:spPr>
          <a:xfrm>
            <a:off x="6234887" y="1689466"/>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E</a:t>
            </a:r>
          </a:p>
        </p:txBody>
      </p:sp>
      <p:sp>
        <p:nvSpPr>
          <p:cNvPr id="16" name="Oval 15">
            <a:extLst>
              <a:ext uri="{FF2B5EF4-FFF2-40B4-BE49-F238E27FC236}">
                <a16:creationId xmlns:a16="http://schemas.microsoft.com/office/drawing/2014/main" id="{9ACD506C-0A60-40EE-94C2-55A05BA161D0}"/>
              </a:ext>
            </a:extLst>
          </p:cNvPr>
          <p:cNvSpPr/>
          <p:nvPr/>
        </p:nvSpPr>
        <p:spPr>
          <a:xfrm>
            <a:off x="8167556" y="1689466"/>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F</a:t>
            </a:r>
          </a:p>
        </p:txBody>
      </p:sp>
      <p:sp>
        <p:nvSpPr>
          <p:cNvPr id="17" name="Oval 16">
            <a:extLst>
              <a:ext uri="{FF2B5EF4-FFF2-40B4-BE49-F238E27FC236}">
                <a16:creationId xmlns:a16="http://schemas.microsoft.com/office/drawing/2014/main" id="{C6CD4904-83C8-4D19-8621-AF4C7D6E2F29}"/>
              </a:ext>
            </a:extLst>
          </p:cNvPr>
          <p:cNvSpPr/>
          <p:nvPr/>
        </p:nvSpPr>
        <p:spPr>
          <a:xfrm>
            <a:off x="9856384" y="1689466"/>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G</a:t>
            </a:r>
          </a:p>
        </p:txBody>
      </p:sp>
      <p:sp>
        <p:nvSpPr>
          <p:cNvPr id="20" name="TextBox 19">
            <a:extLst>
              <a:ext uri="{FF2B5EF4-FFF2-40B4-BE49-F238E27FC236}">
                <a16:creationId xmlns:a16="http://schemas.microsoft.com/office/drawing/2014/main" id="{0DDDAD66-D9B1-4D9E-A90F-97B7118A6A37}"/>
              </a:ext>
            </a:extLst>
          </p:cNvPr>
          <p:cNvSpPr txBox="1"/>
          <p:nvPr/>
        </p:nvSpPr>
        <p:spPr>
          <a:xfrm>
            <a:off x="8324658" y="257707"/>
            <a:ext cx="3562385" cy="553998"/>
          </a:xfrm>
          <a:prstGeom prst="rect">
            <a:avLst/>
          </a:prstGeom>
          <a:noFill/>
        </p:spPr>
        <p:txBody>
          <a:bodyPr wrap="none" rtlCol="0">
            <a:spAutoFit/>
          </a:bodyPr>
          <a:lstStyle/>
          <a:p>
            <a:r>
              <a:rPr lang="en-US" sz="3000" b="1" dirty="0"/>
              <a:t>PERT &amp; CPM Analysis</a:t>
            </a:r>
          </a:p>
        </p:txBody>
      </p:sp>
      <p:cxnSp>
        <p:nvCxnSpPr>
          <p:cNvPr id="22" name="Straight Arrow Connector 21">
            <a:extLst>
              <a:ext uri="{FF2B5EF4-FFF2-40B4-BE49-F238E27FC236}">
                <a16:creationId xmlns:a16="http://schemas.microsoft.com/office/drawing/2014/main" id="{1A982232-6448-48E3-90AC-D5043FBDC31C}"/>
              </a:ext>
            </a:extLst>
          </p:cNvPr>
          <p:cNvCxnSpPr>
            <a:cxnSpLocks/>
            <a:stCxn id="8" idx="0"/>
            <a:endCxn id="6" idx="4"/>
          </p:cNvCxnSpPr>
          <p:nvPr/>
        </p:nvCxnSpPr>
        <p:spPr>
          <a:xfrm flipV="1">
            <a:off x="1516215" y="904069"/>
            <a:ext cx="216328" cy="190799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23DAE967-094A-4219-B907-AC854A2F9F4B}"/>
              </a:ext>
            </a:extLst>
          </p:cNvPr>
          <p:cNvCxnSpPr>
            <a:cxnSpLocks/>
            <a:stCxn id="8" idx="6"/>
            <a:endCxn id="14" idx="3"/>
          </p:cNvCxnSpPr>
          <p:nvPr/>
        </p:nvCxnSpPr>
        <p:spPr>
          <a:xfrm flipV="1">
            <a:off x="1881975" y="2313857"/>
            <a:ext cx="2473144" cy="863971"/>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D78EEFB1-F94B-47BA-8664-B078891D0758}"/>
              </a:ext>
            </a:extLst>
          </p:cNvPr>
          <p:cNvCxnSpPr>
            <a:cxnSpLocks/>
            <a:stCxn id="51" idx="5"/>
            <a:endCxn id="14" idx="1"/>
          </p:cNvCxnSpPr>
          <p:nvPr/>
        </p:nvCxnSpPr>
        <p:spPr>
          <a:xfrm>
            <a:off x="4073772" y="794767"/>
            <a:ext cx="281347" cy="1001828"/>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79728D2B-4793-4F46-8D5E-ECCF7E95D48B}"/>
              </a:ext>
            </a:extLst>
          </p:cNvPr>
          <p:cNvCxnSpPr>
            <a:cxnSpLocks/>
            <a:stCxn id="6" idx="5"/>
            <a:endCxn id="14" idx="2"/>
          </p:cNvCxnSpPr>
          <p:nvPr/>
        </p:nvCxnSpPr>
        <p:spPr>
          <a:xfrm>
            <a:off x="1991174" y="796940"/>
            <a:ext cx="2256816" cy="125828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C25691DF-56A2-4820-B0D2-CCA4328D2AD4}"/>
              </a:ext>
            </a:extLst>
          </p:cNvPr>
          <p:cNvCxnSpPr>
            <a:cxnSpLocks/>
            <a:stCxn id="14" idx="6"/>
            <a:endCxn id="15" idx="2"/>
          </p:cNvCxnSpPr>
          <p:nvPr/>
        </p:nvCxnSpPr>
        <p:spPr>
          <a:xfrm>
            <a:off x="4979510" y="2055226"/>
            <a:ext cx="1255377" cy="0"/>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A420DFC2-1619-4358-BA6A-7B7BD409888B}"/>
              </a:ext>
            </a:extLst>
          </p:cNvPr>
          <p:cNvCxnSpPr>
            <a:cxnSpLocks/>
            <a:stCxn id="15" idx="6"/>
            <a:endCxn id="16" idx="2"/>
          </p:cNvCxnSpPr>
          <p:nvPr/>
        </p:nvCxnSpPr>
        <p:spPr>
          <a:xfrm>
            <a:off x="6966407" y="2055226"/>
            <a:ext cx="1201149" cy="0"/>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D95CE9D1-32E3-4EAF-979C-F8EE267D03E3}"/>
              </a:ext>
            </a:extLst>
          </p:cNvPr>
          <p:cNvCxnSpPr>
            <a:cxnSpLocks/>
            <a:stCxn id="16" idx="6"/>
            <a:endCxn id="17" idx="2"/>
          </p:cNvCxnSpPr>
          <p:nvPr/>
        </p:nvCxnSpPr>
        <p:spPr>
          <a:xfrm>
            <a:off x="8899076" y="2055226"/>
            <a:ext cx="957308" cy="0"/>
          </a:xfrm>
          <a:prstGeom prst="straightConnector1">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51" name="Oval 50">
            <a:extLst>
              <a:ext uri="{FF2B5EF4-FFF2-40B4-BE49-F238E27FC236}">
                <a16:creationId xmlns:a16="http://schemas.microsoft.com/office/drawing/2014/main" id="{4B27C6EF-81B9-4A0B-B350-4B641E779913}"/>
              </a:ext>
            </a:extLst>
          </p:cNvPr>
          <p:cNvSpPr/>
          <p:nvPr/>
        </p:nvSpPr>
        <p:spPr>
          <a:xfrm>
            <a:off x="3449381" y="170376"/>
            <a:ext cx="731520" cy="731520"/>
          </a:xfrm>
          <a:prstGeom prst="ellipse">
            <a:avLst/>
          </a:prstGeom>
          <a:solidFill>
            <a:schemeClr val="bg1">
              <a:lumMod val="6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a:solidFill>
                  <a:schemeClr val="tx1"/>
                </a:solidFill>
              </a:rPr>
              <a:t>C</a:t>
            </a:r>
          </a:p>
        </p:txBody>
      </p:sp>
      <p:cxnSp>
        <p:nvCxnSpPr>
          <p:cNvPr id="76" name="Straight Arrow Connector 75">
            <a:extLst>
              <a:ext uri="{FF2B5EF4-FFF2-40B4-BE49-F238E27FC236}">
                <a16:creationId xmlns:a16="http://schemas.microsoft.com/office/drawing/2014/main" id="{B87CF933-9B73-4887-B243-A05651F910BC}"/>
              </a:ext>
            </a:extLst>
          </p:cNvPr>
          <p:cNvCxnSpPr>
            <a:cxnSpLocks/>
            <a:stCxn id="6" idx="6"/>
            <a:endCxn id="51" idx="2"/>
          </p:cNvCxnSpPr>
          <p:nvPr/>
        </p:nvCxnSpPr>
        <p:spPr>
          <a:xfrm flipV="1">
            <a:off x="2098303" y="536136"/>
            <a:ext cx="1351078" cy="217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06" name="TextBox 105">
            <a:extLst>
              <a:ext uri="{FF2B5EF4-FFF2-40B4-BE49-F238E27FC236}">
                <a16:creationId xmlns:a16="http://schemas.microsoft.com/office/drawing/2014/main" id="{3F299DF0-6C2C-4874-86C8-0810B5E031FD}"/>
              </a:ext>
            </a:extLst>
          </p:cNvPr>
          <p:cNvSpPr txBox="1"/>
          <p:nvPr/>
        </p:nvSpPr>
        <p:spPr>
          <a:xfrm rot="16628181">
            <a:off x="773248" y="1625876"/>
            <a:ext cx="1136968" cy="461665"/>
          </a:xfrm>
          <a:prstGeom prst="rect">
            <a:avLst/>
          </a:prstGeom>
          <a:noFill/>
        </p:spPr>
        <p:txBody>
          <a:bodyPr wrap="square" rtlCol="0">
            <a:spAutoFit/>
          </a:bodyPr>
          <a:lstStyle/>
          <a:p>
            <a:pPr algn="ctr"/>
            <a:r>
              <a:rPr lang="en-US" sz="1200" dirty="0"/>
              <a:t>2 </a:t>
            </a:r>
            <a:r>
              <a:rPr lang="en-US" sz="1200" dirty="0" err="1"/>
              <a:t>mo</a:t>
            </a:r>
            <a:endParaRPr lang="en-US" sz="1200" dirty="0"/>
          </a:p>
          <a:p>
            <a:pPr algn="ctr"/>
            <a:r>
              <a:rPr lang="en-US" sz="1200" dirty="0"/>
              <a:t>Cart  design</a:t>
            </a:r>
          </a:p>
        </p:txBody>
      </p:sp>
      <p:sp>
        <p:nvSpPr>
          <p:cNvPr id="107" name="TextBox 106">
            <a:extLst>
              <a:ext uri="{FF2B5EF4-FFF2-40B4-BE49-F238E27FC236}">
                <a16:creationId xmlns:a16="http://schemas.microsoft.com/office/drawing/2014/main" id="{10BACBBE-AE2F-4628-893C-B80702A7933B}"/>
              </a:ext>
            </a:extLst>
          </p:cNvPr>
          <p:cNvSpPr txBox="1"/>
          <p:nvPr/>
        </p:nvSpPr>
        <p:spPr>
          <a:xfrm>
            <a:off x="2025673" y="92755"/>
            <a:ext cx="1458734" cy="461665"/>
          </a:xfrm>
          <a:prstGeom prst="rect">
            <a:avLst/>
          </a:prstGeom>
          <a:noFill/>
        </p:spPr>
        <p:txBody>
          <a:bodyPr wrap="square" rtlCol="0">
            <a:spAutoFit/>
          </a:bodyPr>
          <a:lstStyle/>
          <a:p>
            <a:pPr algn="ctr"/>
            <a:r>
              <a:rPr lang="en-US" sz="1200" dirty="0"/>
              <a:t>6 </a:t>
            </a:r>
            <a:r>
              <a:rPr lang="en-US" sz="1200" dirty="0" err="1"/>
              <a:t>mo</a:t>
            </a:r>
            <a:endParaRPr lang="en-US" sz="1200" dirty="0"/>
          </a:p>
          <a:p>
            <a:pPr algn="ctr"/>
            <a:r>
              <a:rPr lang="en-US" sz="1200" dirty="0"/>
              <a:t>Prototype build</a:t>
            </a:r>
          </a:p>
        </p:txBody>
      </p:sp>
      <p:sp>
        <p:nvSpPr>
          <p:cNvPr id="108" name="TextBox 107">
            <a:extLst>
              <a:ext uri="{FF2B5EF4-FFF2-40B4-BE49-F238E27FC236}">
                <a16:creationId xmlns:a16="http://schemas.microsoft.com/office/drawing/2014/main" id="{8738DCDB-7056-4F25-AF82-5C8B43A4DC74}"/>
              </a:ext>
            </a:extLst>
          </p:cNvPr>
          <p:cNvSpPr txBox="1"/>
          <p:nvPr/>
        </p:nvSpPr>
        <p:spPr>
          <a:xfrm rot="4419570">
            <a:off x="3793785" y="934532"/>
            <a:ext cx="1266075" cy="461665"/>
          </a:xfrm>
          <a:prstGeom prst="rect">
            <a:avLst/>
          </a:prstGeom>
          <a:noFill/>
        </p:spPr>
        <p:txBody>
          <a:bodyPr wrap="square" rtlCol="0">
            <a:spAutoFit/>
          </a:bodyPr>
          <a:lstStyle/>
          <a:p>
            <a:pPr algn="ctr"/>
            <a:r>
              <a:rPr lang="en-US" sz="1200" dirty="0"/>
              <a:t>2 </a:t>
            </a:r>
            <a:r>
              <a:rPr lang="en-US" sz="1200" dirty="0" err="1"/>
              <a:t>mo</a:t>
            </a:r>
            <a:endParaRPr lang="en-US" sz="1200" dirty="0"/>
          </a:p>
          <a:p>
            <a:pPr algn="ctr"/>
            <a:r>
              <a:rPr lang="en-US" sz="1200" dirty="0"/>
              <a:t>Prototype test</a:t>
            </a:r>
          </a:p>
        </p:txBody>
      </p:sp>
      <p:sp>
        <p:nvSpPr>
          <p:cNvPr id="109" name="TextBox 108">
            <a:extLst>
              <a:ext uri="{FF2B5EF4-FFF2-40B4-BE49-F238E27FC236}">
                <a16:creationId xmlns:a16="http://schemas.microsoft.com/office/drawing/2014/main" id="{1835B2BD-3F2F-4D57-9443-1D8F193DDD24}"/>
              </a:ext>
            </a:extLst>
          </p:cNvPr>
          <p:cNvSpPr txBox="1"/>
          <p:nvPr/>
        </p:nvSpPr>
        <p:spPr>
          <a:xfrm rot="1762765">
            <a:off x="2473364" y="835992"/>
            <a:ext cx="1656884" cy="646331"/>
          </a:xfrm>
          <a:prstGeom prst="rect">
            <a:avLst/>
          </a:prstGeom>
          <a:noFill/>
        </p:spPr>
        <p:txBody>
          <a:bodyPr wrap="square" rtlCol="0">
            <a:spAutoFit/>
          </a:bodyPr>
          <a:lstStyle/>
          <a:p>
            <a:pPr algn="ctr"/>
            <a:r>
              <a:rPr lang="en-US" sz="1200" dirty="0"/>
              <a:t>8 </a:t>
            </a:r>
            <a:r>
              <a:rPr lang="en-US" sz="1200" dirty="0" err="1"/>
              <a:t>mo</a:t>
            </a:r>
            <a:endParaRPr lang="en-US" sz="1200" dirty="0"/>
          </a:p>
          <a:p>
            <a:pPr algn="ctr"/>
            <a:r>
              <a:rPr lang="en-US" sz="1200" dirty="0"/>
              <a:t>Hardware system </a:t>
            </a:r>
          </a:p>
          <a:p>
            <a:pPr algn="ctr"/>
            <a:r>
              <a:rPr lang="en-US" sz="1200" dirty="0"/>
              <a:t>build &amp; test</a:t>
            </a:r>
          </a:p>
        </p:txBody>
      </p:sp>
      <p:sp>
        <p:nvSpPr>
          <p:cNvPr id="110" name="TextBox 109">
            <a:extLst>
              <a:ext uri="{FF2B5EF4-FFF2-40B4-BE49-F238E27FC236}">
                <a16:creationId xmlns:a16="http://schemas.microsoft.com/office/drawing/2014/main" id="{AB55A94B-5ADA-4C12-B029-023C1EE33EB5}"/>
              </a:ext>
            </a:extLst>
          </p:cNvPr>
          <p:cNvSpPr txBox="1"/>
          <p:nvPr/>
        </p:nvSpPr>
        <p:spPr>
          <a:xfrm rot="20490702">
            <a:off x="1977433" y="2079399"/>
            <a:ext cx="1922779" cy="646331"/>
          </a:xfrm>
          <a:prstGeom prst="rect">
            <a:avLst/>
          </a:prstGeom>
          <a:noFill/>
        </p:spPr>
        <p:txBody>
          <a:bodyPr wrap="square" rtlCol="0">
            <a:spAutoFit/>
          </a:bodyPr>
          <a:lstStyle/>
          <a:p>
            <a:pPr algn="ctr"/>
            <a:endParaRPr lang="en-US" sz="1200" dirty="0"/>
          </a:p>
          <a:p>
            <a:pPr algn="ctr"/>
            <a:r>
              <a:rPr lang="en-US" sz="1200" dirty="0"/>
              <a:t>12 </a:t>
            </a:r>
            <a:r>
              <a:rPr lang="en-US" sz="1200" dirty="0" err="1"/>
              <a:t>mo</a:t>
            </a:r>
            <a:endParaRPr lang="en-US" sz="1200" dirty="0"/>
          </a:p>
          <a:p>
            <a:pPr algn="ctr"/>
            <a:r>
              <a:rPr lang="en-US" sz="1200" dirty="0"/>
              <a:t>Software App development</a:t>
            </a:r>
          </a:p>
        </p:txBody>
      </p:sp>
      <p:sp>
        <p:nvSpPr>
          <p:cNvPr id="111" name="TextBox 110">
            <a:extLst>
              <a:ext uri="{FF2B5EF4-FFF2-40B4-BE49-F238E27FC236}">
                <a16:creationId xmlns:a16="http://schemas.microsoft.com/office/drawing/2014/main" id="{6F0F2339-3AAB-41B9-AFD3-9198808A07FB}"/>
              </a:ext>
            </a:extLst>
          </p:cNvPr>
          <p:cNvSpPr txBox="1"/>
          <p:nvPr/>
        </p:nvSpPr>
        <p:spPr>
          <a:xfrm>
            <a:off x="4984102" y="1431525"/>
            <a:ext cx="1365385" cy="646331"/>
          </a:xfrm>
          <a:prstGeom prst="rect">
            <a:avLst/>
          </a:prstGeom>
          <a:noFill/>
        </p:spPr>
        <p:txBody>
          <a:bodyPr wrap="square" rtlCol="0">
            <a:spAutoFit/>
          </a:bodyPr>
          <a:lstStyle/>
          <a:p>
            <a:pPr algn="ctr"/>
            <a:r>
              <a:rPr lang="en-US" sz="1200" dirty="0"/>
              <a:t>3 </a:t>
            </a:r>
            <a:r>
              <a:rPr lang="en-US" sz="1200" dirty="0" err="1"/>
              <a:t>mo</a:t>
            </a:r>
            <a:endParaRPr lang="en-US" sz="1200" dirty="0"/>
          </a:p>
          <a:p>
            <a:pPr algn="ctr"/>
            <a:r>
              <a:rPr lang="en-US" sz="1200" dirty="0"/>
              <a:t>System integration </a:t>
            </a:r>
          </a:p>
          <a:p>
            <a:pPr algn="ctr"/>
            <a:r>
              <a:rPr lang="en-US" sz="1200" dirty="0"/>
              <a:t>&amp; test</a:t>
            </a:r>
          </a:p>
        </p:txBody>
      </p:sp>
      <p:sp>
        <p:nvSpPr>
          <p:cNvPr id="112" name="TextBox 111">
            <a:extLst>
              <a:ext uri="{FF2B5EF4-FFF2-40B4-BE49-F238E27FC236}">
                <a16:creationId xmlns:a16="http://schemas.microsoft.com/office/drawing/2014/main" id="{84053285-8FD1-4159-A62F-6C97859AC639}"/>
              </a:ext>
            </a:extLst>
          </p:cNvPr>
          <p:cNvSpPr txBox="1"/>
          <p:nvPr/>
        </p:nvSpPr>
        <p:spPr>
          <a:xfrm>
            <a:off x="6996938" y="1440930"/>
            <a:ext cx="1146705" cy="646331"/>
          </a:xfrm>
          <a:prstGeom prst="rect">
            <a:avLst/>
          </a:prstGeom>
          <a:noFill/>
        </p:spPr>
        <p:txBody>
          <a:bodyPr wrap="square" rtlCol="0">
            <a:spAutoFit/>
          </a:bodyPr>
          <a:lstStyle/>
          <a:p>
            <a:pPr algn="ctr"/>
            <a:r>
              <a:rPr lang="en-US" sz="1200" dirty="0"/>
              <a:t>4 </a:t>
            </a:r>
            <a:r>
              <a:rPr lang="en-US" sz="1200" dirty="0" err="1"/>
              <a:t>mo</a:t>
            </a:r>
            <a:endParaRPr lang="en-US" sz="1200" dirty="0"/>
          </a:p>
          <a:p>
            <a:pPr algn="ctr"/>
            <a:r>
              <a:rPr lang="en-US" sz="1200" dirty="0"/>
              <a:t>Manufacturing &amp; Assembly</a:t>
            </a:r>
          </a:p>
        </p:txBody>
      </p:sp>
      <p:sp>
        <p:nvSpPr>
          <p:cNvPr id="113" name="TextBox 112">
            <a:extLst>
              <a:ext uri="{FF2B5EF4-FFF2-40B4-BE49-F238E27FC236}">
                <a16:creationId xmlns:a16="http://schemas.microsoft.com/office/drawing/2014/main" id="{76DEA6B5-6947-4272-9C3A-25D4537564FB}"/>
              </a:ext>
            </a:extLst>
          </p:cNvPr>
          <p:cNvSpPr txBox="1"/>
          <p:nvPr/>
        </p:nvSpPr>
        <p:spPr>
          <a:xfrm>
            <a:off x="8803722" y="1604214"/>
            <a:ext cx="1146705" cy="461665"/>
          </a:xfrm>
          <a:prstGeom prst="rect">
            <a:avLst/>
          </a:prstGeom>
          <a:noFill/>
        </p:spPr>
        <p:txBody>
          <a:bodyPr wrap="square" rtlCol="0">
            <a:spAutoFit/>
          </a:bodyPr>
          <a:lstStyle/>
          <a:p>
            <a:pPr algn="ctr"/>
            <a:r>
              <a:rPr lang="en-US" sz="1200" dirty="0"/>
              <a:t>1 </a:t>
            </a:r>
            <a:r>
              <a:rPr lang="en-US" sz="1200" dirty="0" err="1"/>
              <a:t>mo</a:t>
            </a:r>
            <a:endParaRPr lang="en-US" sz="1200" dirty="0"/>
          </a:p>
          <a:p>
            <a:pPr algn="ctr"/>
            <a:r>
              <a:rPr lang="en-US" sz="1200" dirty="0"/>
              <a:t>Deployment  </a:t>
            </a:r>
          </a:p>
        </p:txBody>
      </p:sp>
    </p:spTree>
    <p:extLst>
      <p:ext uri="{BB962C8B-B14F-4D97-AF65-F5344CB8AC3E}">
        <p14:creationId xmlns:p14="http://schemas.microsoft.com/office/powerpoint/2010/main" val="3413376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4FBCBBC-3C4B-4486-B034-5E2D95921671}"/>
              </a:ext>
            </a:extLst>
          </p:cNvPr>
          <p:cNvSpPr/>
          <p:nvPr/>
        </p:nvSpPr>
        <p:spPr>
          <a:xfrm>
            <a:off x="7830366" y="223378"/>
            <a:ext cx="3840988" cy="553998"/>
          </a:xfrm>
          <a:prstGeom prst="rect">
            <a:avLst/>
          </a:prstGeom>
        </p:spPr>
        <p:txBody>
          <a:bodyPr wrap="none">
            <a:spAutoFit/>
          </a:bodyPr>
          <a:lstStyle/>
          <a:p>
            <a:r>
              <a:rPr lang="en-US" sz="3000" b="1" dirty="0"/>
              <a:t>Engineering Economics</a:t>
            </a:r>
          </a:p>
        </p:txBody>
      </p:sp>
      <p:sp>
        <p:nvSpPr>
          <p:cNvPr id="9" name="TextBox 8">
            <a:extLst>
              <a:ext uri="{FF2B5EF4-FFF2-40B4-BE49-F238E27FC236}">
                <a16:creationId xmlns:a16="http://schemas.microsoft.com/office/drawing/2014/main" id="{B396288A-EB1E-48AF-BD09-0B79C0818541}"/>
              </a:ext>
            </a:extLst>
          </p:cNvPr>
          <p:cNvSpPr txBox="1"/>
          <p:nvPr/>
        </p:nvSpPr>
        <p:spPr>
          <a:xfrm>
            <a:off x="7830366" y="1056640"/>
            <a:ext cx="4046674" cy="1323439"/>
          </a:xfrm>
          <a:prstGeom prst="rect">
            <a:avLst/>
          </a:prstGeom>
          <a:noFill/>
        </p:spPr>
        <p:txBody>
          <a:bodyPr wrap="square" rtlCol="0">
            <a:spAutoFit/>
          </a:bodyPr>
          <a:lstStyle/>
          <a:p>
            <a:r>
              <a:rPr lang="en-US" sz="2000" dirty="0"/>
              <a:t>Assumptions:</a:t>
            </a:r>
          </a:p>
          <a:p>
            <a:pPr marL="342900" indent="-342900">
              <a:buFont typeface="Arial" panose="020B0604020202020204" pitchFamily="34" charset="0"/>
              <a:buChar char="•"/>
            </a:pPr>
            <a:r>
              <a:rPr lang="en-US" sz="2000" dirty="0"/>
              <a:t>Average annual salary: 100,690 $</a:t>
            </a:r>
          </a:p>
          <a:p>
            <a:pPr marL="342900" indent="-342900">
              <a:buFont typeface="Arial" panose="020B0604020202020204" pitchFamily="34" charset="0"/>
              <a:buChar char="•"/>
            </a:pPr>
            <a:r>
              <a:rPr lang="en-US" sz="2000" dirty="0"/>
              <a:t>SAS rent rate: 2 $ per hour</a:t>
            </a:r>
          </a:p>
          <a:p>
            <a:pPr marL="342900" indent="-342900">
              <a:buFont typeface="Arial" panose="020B0604020202020204" pitchFamily="34" charset="0"/>
              <a:buChar char="•"/>
            </a:pPr>
            <a:r>
              <a:rPr lang="en-US" sz="2000" dirty="0"/>
              <a:t>70% usage for each unit</a:t>
            </a:r>
          </a:p>
        </p:txBody>
      </p:sp>
      <p:graphicFrame>
        <p:nvGraphicFramePr>
          <p:cNvPr id="2" name="Table 1">
            <a:extLst>
              <a:ext uri="{FF2B5EF4-FFF2-40B4-BE49-F238E27FC236}">
                <a16:creationId xmlns:a16="http://schemas.microsoft.com/office/drawing/2014/main" id="{85F14C1F-E052-4315-A180-95964C1078C3}"/>
              </a:ext>
            </a:extLst>
          </p:cNvPr>
          <p:cNvGraphicFramePr>
            <a:graphicFrameLocks noGrp="1"/>
          </p:cNvGraphicFramePr>
          <p:nvPr>
            <p:extLst>
              <p:ext uri="{D42A27DB-BD31-4B8C-83A1-F6EECF244321}">
                <p14:modId xmlns:p14="http://schemas.microsoft.com/office/powerpoint/2010/main" val="2925234255"/>
              </p:ext>
            </p:extLst>
          </p:nvPr>
        </p:nvGraphicFramePr>
        <p:xfrm>
          <a:off x="198500" y="177726"/>
          <a:ext cx="7111220" cy="6502548"/>
        </p:xfrm>
        <a:graphic>
          <a:graphicData uri="http://schemas.openxmlformats.org/drawingml/2006/table">
            <a:tbl>
              <a:tblPr>
                <a:tableStyleId>{073A0DAA-6AF3-43AB-8588-CEC1D06C72B9}</a:tableStyleId>
              </a:tblPr>
              <a:tblGrid>
                <a:gridCol w="1125733">
                  <a:extLst>
                    <a:ext uri="{9D8B030D-6E8A-4147-A177-3AD203B41FA5}">
                      <a16:colId xmlns:a16="http://schemas.microsoft.com/office/drawing/2014/main" val="1280455578"/>
                    </a:ext>
                  </a:extLst>
                </a:gridCol>
                <a:gridCol w="1447678">
                  <a:extLst>
                    <a:ext uri="{9D8B030D-6E8A-4147-A177-3AD203B41FA5}">
                      <a16:colId xmlns:a16="http://schemas.microsoft.com/office/drawing/2014/main" val="1650258749"/>
                    </a:ext>
                  </a:extLst>
                </a:gridCol>
                <a:gridCol w="1605666">
                  <a:extLst>
                    <a:ext uri="{9D8B030D-6E8A-4147-A177-3AD203B41FA5}">
                      <a16:colId xmlns:a16="http://schemas.microsoft.com/office/drawing/2014/main" val="162295433"/>
                    </a:ext>
                  </a:extLst>
                </a:gridCol>
                <a:gridCol w="1155069">
                  <a:extLst>
                    <a:ext uri="{9D8B030D-6E8A-4147-A177-3AD203B41FA5}">
                      <a16:colId xmlns:a16="http://schemas.microsoft.com/office/drawing/2014/main" val="1084630314"/>
                    </a:ext>
                  </a:extLst>
                </a:gridCol>
                <a:gridCol w="960061">
                  <a:extLst>
                    <a:ext uri="{9D8B030D-6E8A-4147-A177-3AD203B41FA5}">
                      <a16:colId xmlns:a16="http://schemas.microsoft.com/office/drawing/2014/main" val="1890040379"/>
                    </a:ext>
                  </a:extLst>
                </a:gridCol>
                <a:gridCol w="817013">
                  <a:extLst>
                    <a:ext uri="{9D8B030D-6E8A-4147-A177-3AD203B41FA5}">
                      <a16:colId xmlns:a16="http://schemas.microsoft.com/office/drawing/2014/main" val="1199112184"/>
                    </a:ext>
                  </a:extLst>
                </a:gridCol>
              </a:tblGrid>
              <a:tr h="263072">
                <a:tc gridSpan="3">
                  <a:txBody>
                    <a:bodyPr/>
                    <a:lstStyle/>
                    <a:p>
                      <a:pPr algn="ctr" fontAlgn="ctr"/>
                      <a:r>
                        <a:rPr lang="en-US" sz="1400" b="1" u="none" strike="noStrike" dirty="0">
                          <a:effectLst/>
                        </a:rPr>
                        <a:t>Items</a:t>
                      </a:r>
                      <a:endParaRPr lang="en-US" sz="1400" b="1" i="0" u="none" strike="noStrike" dirty="0">
                        <a:solidFill>
                          <a:srgbClr val="000000"/>
                        </a:solidFill>
                        <a:effectLst/>
                        <a:latin typeface="Calibri" panose="020F0502020204030204" pitchFamily="34" charset="0"/>
                      </a:endParaRPr>
                    </a:p>
                  </a:txBody>
                  <a:tcPr marL="7400" marR="7400" marT="7400" marB="0" anchor="ctr"/>
                </a:tc>
                <a:tc hMerge="1">
                  <a:txBody>
                    <a:bodyPr/>
                    <a:lstStyle/>
                    <a:p>
                      <a:endParaRPr lang="en-US"/>
                    </a:p>
                  </a:txBody>
                  <a:tcPr/>
                </a:tc>
                <a:tc hMerge="1">
                  <a:txBody>
                    <a:bodyPr/>
                    <a:lstStyle/>
                    <a:p>
                      <a:endParaRPr lang="en-US"/>
                    </a:p>
                  </a:txBody>
                  <a:tcPr/>
                </a:tc>
                <a:tc>
                  <a:txBody>
                    <a:bodyPr/>
                    <a:lstStyle/>
                    <a:p>
                      <a:pPr algn="ctr" fontAlgn="ctr"/>
                      <a:r>
                        <a:rPr lang="en-US" sz="1400" b="1" u="none" strike="noStrike" dirty="0">
                          <a:effectLst/>
                        </a:rPr>
                        <a:t>Unit Price</a:t>
                      </a:r>
                      <a:endParaRPr lang="en-US" sz="1400" b="1" i="0" u="none" strike="noStrike" dirty="0">
                        <a:solidFill>
                          <a:srgbClr val="000000"/>
                        </a:solidFill>
                        <a:effectLst/>
                        <a:latin typeface="Calibri" panose="020F0502020204030204" pitchFamily="34" charset="0"/>
                      </a:endParaRPr>
                    </a:p>
                  </a:txBody>
                  <a:tcPr marL="7400" marR="7400" marT="7400" marB="0" anchor="ctr"/>
                </a:tc>
                <a:tc>
                  <a:txBody>
                    <a:bodyPr/>
                    <a:lstStyle/>
                    <a:p>
                      <a:pPr algn="ctr" fontAlgn="ctr"/>
                      <a:r>
                        <a:rPr lang="en-US" sz="1400" b="1" u="none" strike="noStrike" dirty="0">
                          <a:effectLst/>
                        </a:rPr>
                        <a:t>Quantity</a:t>
                      </a:r>
                      <a:endParaRPr lang="en-US" sz="1400" b="1" i="0" u="none" strike="noStrike" dirty="0">
                        <a:solidFill>
                          <a:srgbClr val="000000"/>
                        </a:solidFill>
                        <a:effectLst/>
                        <a:latin typeface="Calibri" panose="020F0502020204030204" pitchFamily="34" charset="0"/>
                      </a:endParaRPr>
                    </a:p>
                  </a:txBody>
                  <a:tcPr marL="7400" marR="7400" marT="7400" marB="0" anchor="ctr"/>
                </a:tc>
                <a:tc>
                  <a:txBody>
                    <a:bodyPr/>
                    <a:lstStyle/>
                    <a:p>
                      <a:pPr algn="ctr" fontAlgn="ctr"/>
                      <a:r>
                        <a:rPr lang="en-US" sz="1400" b="1" u="none" strike="noStrike" dirty="0">
                          <a:effectLst/>
                        </a:rPr>
                        <a:t>Cost ($)</a:t>
                      </a:r>
                      <a:endParaRPr lang="en-US" sz="1400" b="1" i="0" u="none" strike="noStrike" dirty="0">
                        <a:solidFill>
                          <a:srgbClr val="000000"/>
                        </a:solidFill>
                        <a:effectLst/>
                        <a:latin typeface="Calibri" panose="020F0502020204030204" pitchFamily="34" charset="0"/>
                      </a:endParaRPr>
                    </a:p>
                  </a:txBody>
                  <a:tcPr marL="7400" marR="7400" marT="7400" marB="0" anchor="ctr"/>
                </a:tc>
                <a:extLst>
                  <a:ext uri="{0D108BD9-81ED-4DB2-BD59-A6C34878D82A}">
                    <a16:rowId xmlns:a16="http://schemas.microsoft.com/office/drawing/2014/main" val="4160028735"/>
                  </a:ext>
                </a:extLst>
              </a:tr>
              <a:tr h="263072">
                <a:tc rowSpan="14">
                  <a:txBody>
                    <a:bodyPr/>
                    <a:lstStyle/>
                    <a:p>
                      <a:pPr algn="l" fontAlgn="ctr"/>
                      <a:r>
                        <a:rPr lang="en-US" sz="1400" b="1" u="none" strike="noStrike" dirty="0">
                          <a:effectLst/>
                        </a:rPr>
                        <a:t>Research &amp; </a:t>
                      </a:r>
                      <a:br>
                        <a:rPr lang="en-US" sz="1400" b="1" u="none" strike="noStrike" dirty="0">
                          <a:effectLst/>
                        </a:rPr>
                      </a:br>
                      <a:r>
                        <a:rPr lang="en-US" sz="1400" b="1" u="none" strike="noStrike" dirty="0">
                          <a:effectLst/>
                        </a:rPr>
                        <a:t>Development</a:t>
                      </a:r>
                      <a:endParaRPr lang="en-US" sz="1400" b="1" i="0" u="none" strike="noStrike" dirty="0">
                        <a:solidFill>
                          <a:srgbClr val="000000"/>
                        </a:solidFill>
                        <a:effectLst/>
                        <a:latin typeface="Calibri" panose="020F0502020204030204" pitchFamily="34" charset="0"/>
                      </a:endParaRPr>
                    </a:p>
                  </a:txBody>
                  <a:tcPr marL="7400" marR="7400" marT="7400" marB="0" anchor="ctr"/>
                </a:tc>
                <a:tc gridSpan="2">
                  <a:txBody>
                    <a:bodyPr/>
                    <a:lstStyle/>
                    <a:p>
                      <a:pPr algn="r" fontAlgn="b"/>
                      <a:r>
                        <a:rPr lang="en-US" sz="1400" u="none" strike="noStrike">
                          <a:effectLst/>
                        </a:rPr>
                        <a:t>Manager</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1*1.5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151,035</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1505594685"/>
                  </a:ext>
                </a:extLst>
              </a:tr>
              <a:tr h="263072">
                <a:tc vMerge="1">
                  <a:txBody>
                    <a:bodyPr/>
                    <a:lstStyle/>
                    <a:p>
                      <a:endParaRPr lang="en-US"/>
                    </a:p>
                  </a:txBody>
                  <a:tcPr/>
                </a:tc>
                <a:tc gridSpan="2">
                  <a:txBody>
                    <a:bodyPr/>
                    <a:lstStyle/>
                    <a:p>
                      <a:pPr algn="r" fontAlgn="b"/>
                      <a:r>
                        <a:rPr lang="en-US" sz="1400" u="none" strike="noStrike">
                          <a:effectLst/>
                        </a:rPr>
                        <a:t>Architect</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1*1.5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151,035</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328653432"/>
                  </a:ext>
                </a:extLst>
              </a:tr>
              <a:tr h="263072">
                <a:tc vMerge="1">
                  <a:txBody>
                    <a:bodyPr/>
                    <a:lstStyle/>
                    <a:p>
                      <a:endParaRPr lang="en-US"/>
                    </a:p>
                  </a:txBody>
                  <a:tcPr/>
                </a:tc>
                <a:tc gridSpan="2">
                  <a:txBody>
                    <a:bodyPr/>
                    <a:lstStyle/>
                    <a:p>
                      <a:pPr algn="r" fontAlgn="b"/>
                      <a:r>
                        <a:rPr lang="en-US" sz="1400" u="none" strike="noStrike">
                          <a:effectLst/>
                        </a:rPr>
                        <a:t>Quality Team</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2*1.5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302,070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3229807960"/>
                  </a:ext>
                </a:extLst>
              </a:tr>
              <a:tr h="263072">
                <a:tc vMerge="1">
                  <a:txBody>
                    <a:bodyPr/>
                    <a:lstStyle/>
                    <a:p>
                      <a:endParaRPr lang="en-US"/>
                    </a:p>
                  </a:txBody>
                  <a:tcPr/>
                </a:tc>
                <a:tc gridSpan="2">
                  <a:txBody>
                    <a:bodyPr/>
                    <a:lstStyle/>
                    <a:p>
                      <a:pPr algn="r" fontAlgn="b"/>
                      <a:r>
                        <a:rPr lang="en-US" sz="1400" u="none" strike="noStrike">
                          <a:effectLst/>
                        </a:rPr>
                        <a:t>Robotic Cart Team</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2*0.5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100,690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153762265"/>
                  </a:ext>
                </a:extLst>
              </a:tr>
              <a:tr h="507581">
                <a:tc vMerge="1">
                  <a:txBody>
                    <a:bodyPr/>
                    <a:lstStyle/>
                    <a:p>
                      <a:endParaRPr lang="en-US"/>
                    </a:p>
                  </a:txBody>
                  <a:tcPr/>
                </a:tc>
                <a:tc rowSpan="3">
                  <a:txBody>
                    <a:bodyPr/>
                    <a:lstStyle/>
                    <a:p>
                      <a:pPr algn="r" fontAlgn="ctr"/>
                      <a:r>
                        <a:rPr lang="en-US" sz="1400" u="none" strike="noStrike">
                          <a:effectLst/>
                        </a:rPr>
                        <a:t>Software</a:t>
                      </a:r>
                      <a:br>
                        <a:rPr lang="en-US" sz="1400" u="none" strike="noStrike">
                          <a:effectLst/>
                        </a:rPr>
                      </a:br>
                      <a:r>
                        <a:rPr lang="en-US" sz="1400" u="none" strike="noStrike">
                          <a:effectLst/>
                        </a:rPr>
                        <a:t>Dev Team</a:t>
                      </a:r>
                      <a:endParaRPr lang="en-US" sz="1400" b="0" i="0" u="none" strike="noStrike">
                        <a:solidFill>
                          <a:srgbClr val="000000"/>
                        </a:solidFill>
                        <a:effectLst/>
                        <a:latin typeface="Calibri" panose="020F0502020204030204" pitchFamily="34" charset="0"/>
                      </a:endParaRPr>
                    </a:p>
                  </a:txBody>
                  <a:tcPr marL="7400" marR="7400" marT="7400" marB="0" anchor="ctr"/>
                </a:tc>
                <a:tc>
                  <a:txBody>
                    <a:bodyPr/>
                    <a:lstStyle/>
                    <a:p>
                      <a:pPr algn="r" fontAlgn="b"/>
                      <a:r>
                        <a:rPr lang="en-US" sz="1400" u="none" strike="noStrike">
                          <a:effectLst/>
                        </a:rPr>
                        <a:t>Mobile Application</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4*1.5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604,140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1207284650"/>
                  </a:ext>
                </a:extLst>
              </a:tr>
              <a:tr h="263072">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Payment system</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50,345</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1807465374"/>
                  </a:ext>
                </a:extLst>
              </a:tr>
              <a:tr h="507581">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Information System</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100,690 $/yr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1*1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100,690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316118769"/>
                  </a:ext>
                </a:extLst>
              </a:tr>
              <a:tr h="263072">
                <a:tc vMerge="1">
                  <a:txBody>
                    <a:bodyPr/>
                    <a:lstStyle/>
                    <a:p>
                      <a:endParaRPr lang="en-US"/>
                    </a:p>
                  </a:txBody>
                  <a:tcPr/>
                </a:tc>
                <a:tc rowSpan="3">
                  <a:txBody>
                    <a:bodyPr/>
                    <a:lstStyle/>
                    <a:p>
                      <a:pPr algn="r" fontAlgn="ctr"/>
                      <a:r>
                        <a:rPr lang="en-US" sz="1400" u="none" strike="noStrike" dirty="0">
                          <a:effectLst/>
                        </a:rPr>
                        <a:t>Hardware </a:t>
                      </a:r>
                      <a:br>
                        <a:rPr lang="en-US" sz="1400" u="none" strike="noStrike" dirty="0">
                          <a:effectLst/>
                        </a:rPr>
                      </a:br>
                      <a:r>
                        <a:rPr lang="en-US" sz="1400" u="none" strike="noStrike" dirty="0">
                          <a:effectLst/>
                        </a:rPr>
                        <a:t>Develop</a:t>
                      </a:r>
                      <a:endParaRPr lang="en-US" sz="1400" b="0" i="0" u="none" strike="noStrike" dirty="0">
                        <a:solidFill>
                          <a:srgbClr val="000000"/>
                        </a:solidFill>
                        <a:effectLst/>
                        <a:latin typeface="Calibri" panose="020F0502020204030204" pitchFamily="34" charset="0"/>
                      </a:endParaRPr>
                    </a:p>
                  </a:txBody>
                  <a:tcPr marL="7400" marR="7400" marT="7400" marB="0" anchor="ctr"/>
                </a:tc>
                <a:tc>
                  <a:txBody>
                    <a:bodyPr/>
                    <a:lstStyle/>
                    <a:p>
                      <a:pPr algn="r" fontAlgn="b"/>
                      <a:r>
                        <a:rPr lang="en-US" sz="1400" u="none" strike="noStrike">
                          <a:effectLst/>
                        </a:rPr>
                        <a:t>Recharge system </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6,000 $/set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5 sets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30,000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1621312569"/>
                  </a:ext>
                </a:extLst>
              </a:tr>
              <a:tr h="263072">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Security system</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10,000 $/set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 set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616592757"/>
                  </a:ext>
                </a:extLst>
              </a:tr>
              <a:tr h="263072">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BLE network</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50 $/unit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3000 units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150,000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826091989"/>
                  </a:ext>
                </a:extLst>
              </a:tr>
              <a:tr h="263072">
                <a:tc vMerge="1">
                  <a:txBody>
                    <a:bodyPr/>
                    <a:lstStyle/>
                    <a:p>
                      <a:endParaRPr lang="en-US"/>
                    </a:p>
                  </a:txBody>
                  <a:tcPr/>
                </a:tc>
                <a:tc rowSpan="2">
                  <a:txBody>
                    <a:bodyPr/>
                    <a:lstStyle/>
                    <a:p>
                      <a:pPr algn="r" fontAlgn="ctr"/>
                      <a:r>
                        <a:rPr lang="en-US" sz="1400" u="none" strike="noStrike" dirty="0">
                          <a:effectLst/>
                        </a:rPr>
                        <a:t>Material &amp; </a:t>
                      </a:r>
                      <a:br>
                        <a:rPr lang="en-US" sz="1400" u="none" strike="noStrike" dirty="0">
                          <a:effectLst/>
                        </a:rPr>
                      </a:br>
                      <a:r>
                        <a:rPr lang="en-US" sz="1400" u="none" strike="noStrike" dirty="0">
                          <a:effectLst/>
                        </a:rPr>
                        <a:t>Equipment</a:t>
                      </a:r>
                      <a:endParaRPr lang="en-US" sz="1400" b="0" i="0" u="none" strike="noStrike" dirty="0">
                        <a:solidFill>
                          <a:srgbClr val="000000"/>
                        </a:solidFill>
                        <a:effectLst/>
                        <a:latin typeface="Calibri" panose="020F0502020204030204" pitchFamily="34" charset="0"/>
                      </a:endParaRPr>
                    </a:p>
                  </a:txBody>
                  <a:tcPr marL="7400" marR="7400" marT="7400" marB="0" anchor="ctr"/>
                </a:tc>
                <a:tc>
                  <a:txBody>
                    <a:bodyPr/>
                    <a:lstStyle/>
                    <a:p>
                      <a:pPr algn="r" fontAlgn="b"/>
                      <a:r>
                        <a:rPr lang="en-US" sz="1400" u="none" strike="noStrike">
                          <a:effectLst/>
                        </a:rPr>
                        <a:t>Cart prototype</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2,000 $/unit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 unit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2,000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677856704"/>
                  </a:ext>
                </a:extLst>
              </a:tr>
              <a:tr h="507581">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Database &amp; Support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80,000 $/yr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400,000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115961507"/>
                  </a:ext>
                </a:extLst>
              </a:tr>
              <a:tr h="507581">
                <a:tc vMerge="1">
                  <a:txBody>
                    <a:bodyPr/>
                    <a:lstStyle/>
                    <a:p>
                      <a:endParaRPr lang="en-US"/>
                    </a:p>
                  </a:txBody>
                  <a:tcPr/>
                </a:tc>
                <a:tc rowSpan="2">
                  <a:txBody>
                    <a:bodyPr/>
                    <a:lstStyle/>
                    <a:p>
                      <a:pPr algn="r" fontAlgn="ctr"/>
                      <a:r>
                        <a:rPr lang="en-US" sz="1400" u="none" strike="noStrike" dirty="0">
                          <a:effectLst/>
                        </a:rPr>
                        <a:t>System Integration </a:t>
                      </a:r>
                      <a:br>
                        <a:rPr lang="en-US" sz="1400" u="none" strike="noStrike" dirty="0">
                          <a:effectLst/>
                        </a:rPr>
                      </a:br>
                      <a:r>
                        <a:rPr lang="en-US" sz="1400" u="none" strike="noStrike" dirty="0">
                          <a:effectLst/>
                        </a:rPr>
                        <a:t>&amp; Test</a:t>
                      </a:r>
                      <a:endParaRPr lang="en-US" sz="1400" b="0" i="0" u="none" strike="noStrike" dirty="0">
                        <a:solidFill>
                          <a:srgbClr val="000000"/>
                        </a:solidFill>
                        <a:effectLst/>
                        <a:latin typeface="Calibri" panose="020F0502020204030204" pitchFamily="34" charset="0"/>
                      </a:endParaRPr>
                    </a:p>
                  </a:txBody>
                  <a:tcPr marL="7400" marR="7400" marT="7400" marB="0" anchor="ctr"/>
                </a:tc>
                <a:tc>
                  <a:txBody>
                    <a:bodyPr/>
                    <a:lstStyle/>
                    <a:p>
                      <a:pPr algn="r" fontAlgn="b"/>
                      <a:r>
                        <a:rPr lang="en-US" sz="1400" u="none" strike="noStrike" dirty="0">
                          <a:effectLst/>
                        </a:rPr>
                        <a:t>Hardware installation</a:t>
                      </a:r>
                      <a:endParaRPr lang="en-US" sz="1400" b="0" i="0" u="none" strike="noStrike" dirty="0">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20,000 $/event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 event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20,000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3867489909"/>
                  </a:ext>
                </a:extLst>
              </a:tr>
              <a:tr h="263072">
                <a:tc vMerge="1">
                  <a:txBody>
                    <a:bodyPr/>
                    <a:lstStyle/>
                    <a:p>
                      <a:endParaRPr lang="en-US"/>
                    </a:p>
                  </a:txBody>
                  <a:tcPr/>
                </a:tc>
                <a:tc vMerge="1">
                  <a:txBody>
                    <a:bodyPr/>
                    <a:lstStyle/>
                    <a:p>
                      <a:endParaRPr lang="en-US"/>
                    </a:p>
                  </a:txBody>
                  <a:tcPr/>
                </a:tc>
                <a:tc>
                  <a:txBody>
                    <a:bodyPr/>
                    <a:lstStyle/>
                    <a:p>
                      <a:pPr algn="r" fontAlgn="b"/>
                      <a:r>
                        <a:rPr lang="en-US" sz="1400" u="none" strike="noStrike">
                          <a:effectLst/>
                        </a:rPr>
                        <a:t>System test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10,000 $/event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 events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20,000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338602885"/>
                  </a:ext>
                </a:extLst>
              </a:tr>
              <a:tr h="263072">
                <a:tc rowSpan="2">
                  <a:txBody>
                    <a:bodyPr/>
                    <a:lstStyle/>
                    <a:p>
                      <a:pPr algn="ctr" fontAlgn="ctr"/>
                      <a:r>
                        <a:rPr lang="en-US" sz="1400" b="1" u="none" strike="noStrike">
                          <a:effectLst/>
                        </a:rPr>
                        <a:t>Manufacturing</a:t>
                      </a:r>
                      <a:endParaRPr lang="en-US" sz="1400" b="1" i="0" u="none" strike="noStrike">
                        <a:solidFill>
                          <a:srgbClr val="000000"/>
                        </a:solidFill>
                        <a:effectLst/>
                        <a:latin typeface="Calibri" panose="020F0502020204030204" pitchFamily="34" charset="0"/>
                      </a:endParaRPr>
                    </a:p>
                  </a:txBody>
                  <a:tcPr marL="7400" marR="7400" marT="7400" marB="0" anchor="ctr"/>
                </a:tc>
                <a:tc gridSpan="2">
                  <a:txBody>
                    <a:bodyPr/>
                    <a:lstStyle/>
                    <a:p>
                      <a:pPr algn="r" fontAlgn="t"/>
                      <a:r>
                        <a:rPr lang="en-US" sz="1400" u="none" strike="noStrike">
                          <a:effectLst/>
                        </a:rPr>
                        <a:t>Tablet</a:t>
                      </a:r>
                      <a:endParaRPr lang="en-US" sz="1400" b="0" i="0" u="none" strike="noStrike">
                        <a:solidFill>
                          <a:srgbClr val="000000"/>
                        </a:solidFill>
                        <a:effectLst/>
                        <a:latin typeface="Calibri" panose="020F0502020204030204" pitchFamily="34" charset="0"/>
                      </a:endParaRPr>
                    </a:p>
                  </a:txBody>
                  <a:tcPr marL="7400" marR="7400" marT="7400" marB="0"/>
                </a:tc>
                <a:tc hMerge="1">
                  <a:txBody>
                    <a:bodyPr/>
                    <a:lstStyle/>
                    <a:p>
                      <a:endParaRPr lang="en-US"/>
                    </a:p>
                  </a:txBody>
                  <a:tcPr/>
                </a:tc>
                <a:tc>
                  <a:txBody>
                    <a:bodyPr/>
                    <a:lstStyle/>
                    <a:p>
                      <a:pPr algn="ctr" fontAlgn="b"/>
                      <a:r>
                        <a:rPr lang="en-US" sz="1400" u="none" strike="noStrike">
                          <a:effectLst/>
                        </a:rPr>
                        <a:t>150 $/unit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100 units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15,000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918863178"/>
                  </a:ext>
                </a:extLst>
              </a:tr>
              <a:tr h="263072">
                <a:tc vMerge="1">
                  <a:txBody>
                    <a:bodyPr/>
                    <a:lstStyle/>
                    <a:p>
                      <a:endParaRPr lang="en-US"/>
                    </a:p>
                  </a:txBody>
                  <a:tcPr/>
                </a:tc>
                <a:tc gridSpan="2">
                  <a:txBody>
                    <a:bodyPr/>
                    <a:lstStyle/>
                    <a:p>
                      <a:pPr algn="r" fontAlgn="b"/>
                      <a:r>
                        <a:rPr lang="en-US" sz="1400" u="none" strike="noStrike" dirty="0">
                          <a:effectLst/>
                        </a:rPr>
                        <a:t>Robotic Cart</a:t>
                      </a:r>
                      <a:endParaRPr lang="en-US" sz="1400" b="0" i="0" u="none" strike="noStrike" dirty="0">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500 $/unit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150 units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75,000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3552807856"/>
                  </a:ext>
                </a:extLst>
              </a:tr>
              <a:tr h="263072">
                <a:tc rowSpan="3">
                  <a:txBody>
                    <a:bodyPr/>
                    <a:lstStyle/>
                    <a:p>
                      <a:pPr algn="l" fontAlgn="ctr"/>
                      <a:r>
                        <a:rPr lang="en-US" sz="1400" b="1" u="none" strike="noStrike" dirty="0">
                          <a:effectLst/>
                        </a:rPr>
                        <a:t>Operation &amp; </a:t>
                      </a:r>
                      <a:br>
                        <a:rPr lang="en-US" sz="1400" b="1" u="none" strike="noStrike" dirty="0">
                          <a:effectLst/>
                        </a:rPr>
                      </a:br>
                      <a:r>
                        <a:rPr lang="en-US" sz="1400" b="1" u="none" strike="noStrike" dirty="0">
                          <a:effectLst/>
                        </a:rPr>
                        <a:t>Maintenance</a:t>
                      </a:r>
                      <a:endParaRPr lang="en-US" sz="1400" b="1" i="0" u="none" strike="noStrike" dirty="0">
                        <a:solidFill>
                          <a:srgbClr val="000000"/>
                        </a:solidFill>
                        <a:effectLst/>
                        <a:latin typeface="Calibri" panose="020F0502020204030204" pitchFamily="34" charset="0"/>
                      </a:endParaRPr>
                    </a:p>
                  </a:txBody>
                  <a:tcPr marL="7400" marR="7400" marT="7400" marB="0" anchor="ctr"/>
                </a:tc>
                <a:tc gridSpan="2">
                  <a:txBody>
                    <a:bodyPr/>
                    <a:lstStyle/>
                    <a:p>
                      <a:pPr algn="r" fontAlgn="b"/>
                      <a:r>
                        <a:rPr lang="en-US" sz="1400" u="none" strike="noStrike" dirty="0">
                          <a:effectLst/>
                        </a:rPr>
                        <a:t>Software update</a:t>
                      </a:r>
                      <a:endParaRPr lang="en-US" sz="1400" b="0" i="0" u="none" strike="noStrike" dirty="0">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50,000 $/yr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250,000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3604960315"/>
                  </a:ext>
                </a:extLst>
              </a:tr>
              <a:tr h="263072">
                <a:tc vMerge="1">
                  <a:txBody>
                    <a:bodyPr/>
                    <a:lstStyle/>
                    <a:p>
                      <a:endParaRPr lang="en-US"/>
                    </a:p>
                  </a:txBody>
                  <a:tcPr/>
                </a:tc>
                <a:tc gridSpan="2">
                  <a:txBody>
                    <a:bodyPr/>
                    <a:lstStyle/>
                    <a:p>
                      <a:pPr algn="r" fontAlgn="b"/>
                      <a:r>
                        <a:rPr lang="en-US" sz="1400" u="none" strike="noStrike">
                          <a:effectLst/>
                        </a:rPr>
                        <a:t>Personnel training</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2,000 $/event</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2 events</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4,000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314126568"/>
                  </a:ext>
                </a:extLst>
              </a:tr>
              <a:tr h="263072">
                <a:tc vMerge="1">
                  <a:txBody>
                    <a:bodyPr/>
                    <a:lstStyle/>
                    <a:p>
                      <a:endParaRPr lang="en-US"/>
                    </a:p>
                  </a:txBody>
                  <a:tcPr/>
                </a:tc>
                <a:tc gridSpan="2">
                  <a:txBody>
                    <a:bodyPr/>
                    <a:lstStyle/>
                    <a:p>
                      <a:pPr algn="r" fontAlgn="b"/>
                      <a:r>
                        <a:rPr lang="en-US" sz="1400" u="none" strike="noStrike">
                          <a:effectLst/>
                        </a:rPr>
                        <a:t>General Maintenance</a:t>
                      </a:r>
                      <a:endParaRPr lang="en-US" sz="1400" b="0" i="0" u="none" strike="noStrike">
                        <a:solidFill>
                          <a:srgbClr val="000000"/>
                        </a:solidFill>
                        <a:effectLst/>
                        <a:latin typeface="Calibri" panose="020F0502020204030204" pitchFamily="34" charset="0"/>
                      </a:endParaRPr>
                    </a:p>
                  </a:txBody>
                  <a:tcPr marL="7400" marR="7400" marT="7400" marB="0" anchor="b"/>
                </a:tc>
                <a:tc hMerge="1">
                  <a:txBody>
                    <a:bodyPr/>
                    <a:lstStyle/>
                    <a:p>
                      <a:endParaRPr lang="en-US"/>
                    </a:p>
                  </a:txBody>
                  <a:tcPr/>
                </a:tc>
                <a:tc>
                  <a:txBody>
                    <a:bodyPr/>
                    <a:lstStyle/>
                    <a:p>
                      <a:pPr algn="ctr" fontAlgn="b"/>
                      <a:r>
                        <a:rPr lang="en-US" sz="1400" u="none" strike="noStrike">
                          <a:effectLst/>
                        </a:rPr>
                        <a:t>100,000 $/yr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u="none" strike="noStrike">
                          <a:effectLst/>
                        </a:rPr>
                        <a:t>5 yr</a:t>
                      </a:r>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r>
                        <a:rPr lang="en-US" sz="1400" u="none" strike="noStrike">
                          <a:effectLst/>
                        </a:rPr>
                        <a:t>500,000</a:t>
                      </a:r>
                      <a:endParaRPr lang="en-US" sz="1400" b="0" i="0" u="none" strike="noStrike">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125435958"/>
                  </a:ext>
                </a:extLst>
              </a:tr>
              <a:tr h="263072">
                <a:tc>
                  <a:txBody>
                    <a:bodyPr/>
                    <a:lstStyle/>
                    <a:p>
                      <a:pPr algn="l" fontAlgn="b"/>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r" fontAlgn="b"/>
                      <a:endParaRPr lang="en-US" sz="1400" b="0" i="0" u="none" strike="noStrike">
                        <a:solidFill>
                          <a:srgbClr val="000000"/>
                        </a:solidFill>
                        <a:effectLst/>
                        <a:latin typeface="Calibri" panose="020F0502020204030204" pitchFamily="34" charset="0"/>
                      </a:endParaRPr>
                    </a:p>
                  </a:txBody>
                  <a:tcPr marL="7400" marR="88803" marT="7400" marB="0" anchor="b"/>
                </a:tc>
                <a:tc>
                  <a:txBody>
                    <a:bodyPr/>
                    <a:lstStyle/>
                    <a:p>
                      <a:pPr algn="r" fontAlgn="b"/>
                      <a:endParaRPr lang="en-US" sz="1400" b="0" i="0" u="none" strike="noStrike">
                        <a:solidFill>
                          <a:srgbClr val="000000"/>
                        </a:solidFill>
                        <a:effectLst/>
                        <a:latin typeface="Calibri" panose="020F0502020204030204" pitchFamily="34" charset="0"/>
                      </a:endParaRPr>
                    </a:p>
                  </a:txBody>
                  <a:tcPr marL="7400" marR="88803" marT="7400" marB="0" anchor="b"/>
                </a:tc>
                <a:tc>
                  <a:txBody>
                    <a:bodyPr/>
                    <a:lstStyle/>
                    <a:p>
                      <a:pPr algn="ctr" fontAlgn="b"/>
                      <a:endParaRPr lang="en-US" sz="1400" b="0" i="0" u="none" strike="noStrike">
                        <a:solidFill>
                          <a:srgbClr val="000000"/>
                        </a:solidFill>
                        <a:effectLst/>
                        <a:latin typeface="Calibri" panose="020F0502020204030204" pitchFamily="34" charset="0"/>
                      </a:endParaRPr>
                    </a:p>
                  </a:txBody>
                  <a:tcPr marL="7400" marR="7400" marT="7400" marB="0" anchor="b"/>
                </a:tc>
                <a:tc>
                  <a:txBody>
                    <a:bodyPr/>
                    <a:lstStyle/>
                    <a:p>
                      <a:pPr algn="ctr" fontAlgn="b"/>
                      <a:r>
                        <a:rPr lang="en-US" sz="1400" b="1" u="none" strike="noStrike" dirty="0">
                          <a:effectLst/>
                        </a:rPr>
                        <a:t>Total Cost($)</a:t>
                      </a:r>
                      <a:endParaRPr lang="en-US" sz="1400" b="1" i="0" u="none" strike="noStrike" dirty="0">
                        <a:solidFill>
                          <a:srgbClr val="000000"/>
                        </a:solidFill>
                        <a:effectLst/>
                        <a:latin typeface="Calibri" panose="020F0502020204030204" pitchFamily="34" charset="0"/>
                      </a:endParaRPr>
                    </a:p>
                  </a:txBody>
                  <a:tcPr marL="7400" marR="7400" marT="7400" marB="0" anchor="b"/>
                </a:tc>
                <a:tc>
                  <a:txBody>
                    <a:bodyPr/>
                    <a:lstStyle/>
                    <a:p>
                      <a:pPr algn="r" fontAlgn="b"/>
                      <a:r>
                        <a:rPr lang="en-US" sz="1400" b="1" u="none" strike="noStrike" dirty="0">
                          <a:effectLst/>
                        </a:rPr>
                        <a:t>2,936,005</a:t>
                      </a:r>
                      <a:endParaRPr lang="en-US" sz="1400" b="1" i="0" u="none" strike="noStrike" dirty="0">
                        <a:solidFill>
                          <a:srgbClr val="000000"/>
                        </a:solidFill>
                        <a:effectLst/>
                        <a:latin typeface="Calibri" panose="020F0502020204030204" pitchFamily="34" charset="0"/>
                      </a:endParaRPr>
                    </a:p>
                  </a:txBody>
                  <a:tcPr marL="7400" marR="7400" marT="7400" marB="0" anchor="b"/>
                </a:tc>
                <a:extLst>
                  <a:ext uri="{0D108BD9-81ED-4DB2-BD59-A6C34878D82A}">
                    <a16:rowId xmlns:a16="http://schemas.microsoft.com/office/drawing/2014/main" val="2326885894"/>
                  </a:ext>
                </a:extLst>
              </a:tr>
            </a:tbl>
          </a:graphicData>
        </a:graphic>
      </p:graphicFrame>
      <p:graphicFrame>
        <p:nvGraphicFramePr>
          <p:cNvPr id="11" name="Chart 10">
            <a:extLst>
              <a:ext uri="{FF2B5EF4-FFF2-40B4-BE49-F238E27FC236}">
                <a16:creationId xmlns:a16="http://schemas.microsoft.com/office/drawing/2014/main" id="{438AFBB1-CBA3-4BE4-9C28-82C0C034E9BB}"/>
              </a:ext>
            </a:extLst>
          </p:cNvPr>
          <p:cNvGraphicFramePr>
            <a:graphicFrameLocks/>
          </p:cNvGraphicFramePr>
          <p:nvPr>
            <p:extLst>
              <p:ext uri="{D42A27DB-BD31-4B8C-83A1-F6EECF244321}">
                <p14:modId xmlns:p14="http://schemas.microsoft.com/office/powerpoint/2010/main" val="2530516760"/>
              </p:ext>
            </p:extLst>
          </p:nvPr>
        </p:nvGraphicFramePr>
        <p:xfrm>
          <a:off x="7309720" y="2659343"/>
          <a:ext cx="4882280" cy="402093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32297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83986E-D9C5-4B55-B7AB-5B5CA7DE03BD}"/>
              </a:ext>
            </a:extLst>
          </p:cNvPr>
          <p:cNvSpPr>
            <a:spLocks noGrp="1"/>
          </p:cNvSpPr>
          <p:nvPr>
            <p:ph type="title"/>
          </p:nvPr>
        </p:nvSpPr>
        <p:spPr>
          <a:xfrm>
            <a:off x="5152830" y="2766218"/>
            <a:ext cx="1886339" cy="1325563"/>
          </a:xfrm>
        </p:spPr>
        <p:txBody>
          <a:bodyPr>
            <a:normAutofit/>
          </a:bodyPr>
          <a:lstStyle/>
          <a:p>
            <a:r>
              <a:rPr lang="en-US" sz="3000" b="1" dirty="0"/>
              <a:t>Questions? </a:t>
            </a:r>
          </a:p>
        </p:txBody>
      </p:sp>
    </p:spTree>
    <p:extLst>
      <p:ext uri="{BB962C8B-B14F-4D97-AF65-F5344CB8AC3E}">
        <p14:creationId xmlns:p14="http://schemas.microsoft.com/office/powerpoint/2010/main" val="4274778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D1C852-A9E6-46FC-BC8C-3C7A2C90E88F}"/>
              </a:ext>
            </a:extLst>
          </p:cNvPr>
          <p:cNvSpPr>
            <a:spLocks noGrp="1"/>
          </p:cNvSpPr>
          <p:nvPr>
            <p:ph idx="1"/>
          </p:nvPr>
        </p:nvSpPr>
        <p:spPr/>
        <p:txBody>
          <a:bodyPr/>
          <a:lstStyle/>
          <a:p>
            <a:r>
              <a:rPr lang="en-US" sz="2400" dirty="0">
                <a:hlinkClick r:id="rId2"/>
              </a:rPr>
              <a:t>https://en.wikipedia.org/wiki/Program_evaluation_and_review_technique</a:t>
            </a:r>
            <a:endParaRPr lang="en-US" sz="2400" dirty="0"/>
          </a:p>
          <a:p>
            <a:r>
              <a:rPr lang="en-US" sz="2400" dirty="0">
                <a:hlinkClick r:id="rId3"/>
              </a:rPr>
              <a:t>https://en.wikipedia.org/wiki/Super_Brand_Mall</a:t>
            </a:r>
            <a:endParaRPr lang="en-US" sz="2400" dirty="0"/>
          </a:p>
          <a:p>
            <a:r>
              <a:rPr lang="en-US" sz="2400" dirty="0">
                <a:hlinkClick r:id="rId4"/>
              </a:rPr>
              <a:t>https://en.wikipedia.org/wiki/Indoor_positioning_system</a:t>
            </a:r>
            <a:endParaRPr lang="en-US" sz="2400" dirty="0"/>
          </a:p>
          <a:p>
            <a:r>
              <a:rPr lang="en-US" sz="2400" dirty="0">
                <a:hlinkClick r:id="rId5"/>
              </a:rPr>
              <a:t>https://senion.com/indoor-positioning-system/</a:t>
            </a:r>
            <a:endParaRPr lang="en-US" sz="2400" dirty="0"/>
          </a:p>
          <a:p>
            <a:r>
              <a:rPr lang="en-US" sz="2400" dirty="0">
                <a:hlinkClick r:id="rId6"/>
              </a:rPr>
              <a:t>https://iamili.com/us/</a:t>
            </a:r>
            <a:endParaRPr lang="en-US" sz="2400" dirty="0"/>
          </a:p>
          <a:p>
            <a:endParaRPr lang="en-US" sz="2400" dirty="0"/>
          </a:p>
        </p:txBody>
      </p:sp>
      <p:sp>
        <p:nvSpPr>
          <p:cNvPr id="3" name="Title 2">
            <a:extLst>
              <a:ext uri="{FF2B5EF4-FFF2-40B4-BE49-F238E27FC236}">
                <a16:creationId xmlns:a16="http://schemas.microsoft.com/office/drawing/2014/main" id="{5F18F086-79B3-4FD8-8520-CC7B0D930295}"/>
              </a:ext>
            </a:extLst>
          </p:cNvPr>
          <p:cNvSpPr>
            <a:spLocks noGrp="1"/>
          </p:cNvSpPr>
          <p:nvPr>
            <p:ph type="title"/>
          </p:nvPr>
        </p:nvSpPr>
        <p:spPr/>
        <p:txBody>
          <a:bodyPr>
            <a:normAutofit/>
          </a:bodyPr>
          <a:lstStyle/>
          <a:p>
            <a:r>
              <a:rPr lang="en-US" sz="3000" b="1" dirty="0"/>
              <a:t>References</a:t>
            </a:r>
          </a:p>
        </p:txBody>
      </p:sp>
    </p:spTree>
    <p:extLst>
      <p:ext uri="{BB962C8B-B14F-4D97-AF65-F5344CB8AC3E}">
        <p14:creationId xmlns:p14="http://schemas.microsoft.com/office/powerpoint/2010/main" val="1141022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5A5DA39-2E29-44C6-B053-6AE36E855A3B}"/>
              </a:ext>
            </a:extLst>
          </p:cNvPr>
          <p:cNvGraphicFramePr>
            <a:graphicFrameLocks noGrp="1"/>
          </p:cNvGraphicFramePr>
          <p:nvPr>
            <p:extLst>
              <p:ext uri="{D42A27DB-BD31-4B8C-83A1-F6EECF244321}">
                <p14:modId xmlns:p14="http://schemas.microsoft.com/office/powerpoint/2010/main" val="2801834121"/>
              </p:ext>
            </p:extLst>
          </p:nvPr>
        </p:nvGraphicFramePr>
        <p:xfrm>
          <a:off x="230677" y="1712160"/>
          <a:ext cx="11730645" cy="3433679"/>
        </p:xfrm>
        <a:graphic>
          <a:graphicData uri="http://schemas.openxmlformats.org/drawingml/2006/table">
            <a:tbl>
              <a:tblPr firstRow="1" bandRow="1">
                <a:tableStyleId>{5940675A-B579-460E-94D1-54222C63F5DA}</a:tableStyleId>
              </a:tblPr>
              <a:tblGrid>
                <a:gridCol w="613577">
                  <a:extLst>
                    <a:ext uri="{9D8B030D-6E8A-4147-A177-3AD203B41FA5}">
                      <a16:colId xmlns:a16="http://schemas.microsoft.com/office/drawing/2014/main" val="3742500572"/>
                    </a:ext>
                  </a:extLst>
                </a:gridCol>
                <a:gridCol w="2963573">
                  <a:extLst>
                    <a:ext uri="{9D8B030D-6E8A-4147-A177-3AD203B41FA5}">
                      <a16:colId xmlns:a16="http://schemas.microsoft.com/office/drawing/2014/main" val="642167426"/>
                    </a:ext>
                  </a:extLst>
                </a:gridCol>
                <a:gridCol w="667673">
                  <a:extLst>
                    <a:ext uri="{9D8B030D-6E8A-4147-A177-3AD203B41FA5}">
                      <a16:colId xmlns:a16="http://schemas.microsoft.com/office/drawing/2014/main" val="652527879"/>
                    </a:ext>
                  </a:extLst>
                </a:gridCol>
                <a:gridCol w="2869293">
                  <a:extLst>
                    <a:ext uri="{9D8B030D-6E8A-4147-A177-3AD203B41FA5}">
                      <a16:colId xmlns:a16="http://schemas.microsoft.com/office/drawing/2014/main" val="1244271424"/>
                    </a:ext>
                  </a:extLst>
                </a:gridCol>
                <a:gridCol w="630582">
                  <a:extLst>
                    <a:ext uri="{9D8B030D-6E8A-4147-A177-3AD203B41FA5}">
                      <a16:colId xmlns:a16="http://schemas.microsoft.com/office/drawing/2014/main" val="1287917381"/>
                    </a:ext>
                  </a:extLst>
                </a:gridCol>
                <a:gridCol w="3985947">
                  <a:extLst>
                    <a:ext uri="{9D8B030D-6E8A-4147-A177-3AD203B41FA5}">
                      <a16:colId xmlns:a16="http://schemas.microsoft.com/office/drawing/2014/main" val="3189006066"/>
                    </a:ext>
                  </a:extLst>
                </a:gridCol>
              </a:tblGrid>
              <a:tr h="348484">
                <a:tc rowSpan="8">
                  <a:txBody>
                    <a:bodyPr/>
                    <a:lstStyle/>
                    <a:p>
                      <a:pPr marL="0" algn="l" defTabSz="914400" rtl="0" eaLnBrk="1" latinLnBrk="0" hangingPunct="1"/>
                      <a:r>
                        <a:rPr lang="en-US" sz="1200" kern="1200" dirty="0"/>
                        <a:t>CR2</a:t>
                      </a:r>
                      <a:endParaRPr lang="en-US" sz="1200" kern="1200" dirty="0">
                        <a:solidFill>
                          <a:schemeClr val="dk1"/>
                        </a:solidFill>
                        <a:latin typeface="+mn-lt"/>
                        <a:ea typeface="+mn-ea"/>
                        <a:cs typeface="+mn-cs"/>
                      </a:endParaRPr>
                    </a:p>
                  </a:txBody>
                  <a:tcPr/>
                </a:tc>
                <a:tc rowSpan="8">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kern="1200" baseline="0" dirty="0"/>
                        <a:t>The system shall be easy to maneuver in the mall. 	</a:t>
                      </a:r>
                      <a:endParaRPr lang="en-US" sz="1200" b="0" i="0" u="none" strike="noStrike" kern="1200" baseline="0" dirty="0">
                        <a:solidFill>
                          <a:schemeClr val="dk1"/>
                        </a:solidFill>
                        <a:latin typeface="+mn-lt"/>
                        <a:ea typeface="+mn-ea"/>
                        <a:cs typeface="+mn-cs"/>
                      </a:endParaRPr>
                    </a:p>
                  </a:txBody>
                  <a:tcPr/>
                </a:tc>
                <a:tc rowSpan="4">
                  <a:txBody>
                    <a:bodyPr/>
                    <a:lstStyle/>
                    <a:p>
                      <a:r>
                        <a:rPr lang="en-US" sz="1200" u="none" strike="noStrike" kern="1200" baseline="0" dirty="0"/>
                        <a:t>SR2</a:t>
                      </a:r>
                    </a:p>
                    <a:p>
                      <a:endParaRPr lang="en-US" sz="1200" b="0" i="0" u="none" strike="noStrike" kern="1200" baseline="0" dirty="0">
                        <a:solidFill>
                          <a:schemeClr val="dk1"/>
                        </a:solidFill>
                        <a:latin typeface="+mn-lt"/>
                        <a:ea typeface="+mn-ea"/>
                        <a:cs typeface="+mn-cs"/>
                      </a:endParaRPr>
                    </a:p>
                  </a:txBody>
                  <a:tcPr/>
                </a:tc>
                <a:tc row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kern="1200" baseline="0" dirty="0"/>
                        <a:t>The system shall be able to accept voice input and text input. 	</a:t>
                      </a:r>
                      <a:endParaRPr lang="en-US" sz="1200" b="0" i="0" u="none" strike="noStrike" kern="1200" baseline="0" dirty="0">
                        <a:solidFill>
                          <a:schemeClr val="dk1"/>
                        </a:solidFill>
                        <a:latin typeface="+mn-lt"/>
                        <a:ea typeface="+mn-ea"/>
                        <a:cs typeface="+mn-cs"/>
                      </a:endParaRPr>
                    </a:p>
                  </a:txBody>
                  <a:tcPr/>
                </a:tc>
                <a:tc>
                  <a:txBody>
                    <a:bodyPr/>
                    <a:lstStyle/>
                    <a:p>
                      <a:r>
                        <a:rPr lang="en-US" sz="1100" u="none" strike="noStrike" kern="1200" baseline="0" dirty="0"/>
                        <a:t>DR3</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u="none" strike="noStrike" kern="1200" baseline="0" dirty="0"/>
                        <a:t>The system shall be able to accept text input and recognize voice input and translate voice input to text.	</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351129062"/>
                  </a:ext>
                </a:extLst>
              </a:tr>
              <a:tr h="48538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100" u="none" strike="noStrike" kern="1200" baseline="0" dirty="0"/>
                        <a:t>DR4</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u="none" strike="noStrike" kern="1200" baseline="0" dirty="0"/>
                        <a:t>The system shall be able to accept credit card payment and mobile payment. 	</a:t>
                      </a:r>
                    </a:p>
                  </a:txBody>
                  <a:tcPr/>
                </a:tc>
                <a:extLst>
                  <a:ext uri="{0D108BD9-81ED-4DB2-BD59-A6C34878D82A}">
                    <a16:rowId xmlns:a16="http://schemas.microsoft.com/office/drawing/2014/main" val="3601465177"/>
                  </a:ext>
                </a:extLst>
              </a:tr>
              <a:tr h="348484">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100" u="none" strike="noStrike" kern="1200" baseline="0" dirty="0"/>
                        <a:t>DR5</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u="none" strike="noStrike" kern="1200" baseline="0" dirty="0"/>
                        <a:t>The system shall be able to be returned in any appropriate spot in the mall. </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303017859"/>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r>
                        <a:rPr lang="en-US" sz="1100" u="none" strike="noStrike" kern="1200" baseline="0" dirty="0"/>
                        <a:t>DR6</a:t>
                      </a:r>
                      <a:endParaRPr lang="en-US" sz="1100" b="0" i="0" u="none" strike="noStrike" kern="1200" baseline="0" dirty="0">
                        <a:solidFill>
                          <a:srgbClr val="000000"/>
                        </a:solidFill>
                        <a:latin typeface="Cambria" panose="02040503050406030204" pitchFamily="18" charset="0"/>
                        <a:ea typeface="+mn-ea"/>
                        <a:cs typeface="+mn-cs"/>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u="none" strike="noStrike" kern="1200" baseline="0" dirty="0"/>
                        <a:t>The system shall be able to display remaining time for using. </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2674045301"/>
                  </a:ext>
                </a:extLst>
              </a:tr>
              <a:tr h="205090">
                <a:tc vMerge="1">
                  <a:txBody>
                    <a:bodyPr/>
                    <a:lstStyle/>
                    <a:p>
                      <a:endParaRPr lang="en-US"/>
                    </a:p>
                  </a:txBody>
                  <a:tcPr/>
                </a:tc>
                <a:tc vMerge="1">
                  <a:txBody>
                    <a:bodyPr/>
                    <a:lstStyle/>
                    <a:p>
                      <a:endParaRPr lang="en-US"/>
                    </a:p>
                  </a:txBody>
                  <a:tcPr/>
                </a:tc>
                <a:tc rowSpan="3">
                  <a:txBody>
                    <a:bodyPr/>
                    <a:lstStyle/>
                    <a:p>
                      <a:r>
                        <a:rPr lang="en-US" sz="1200" u="none" strike="noStrike" kern="1200" baseline="0" dirty="0"/>
                        <a:t>SR3</a:t>
                      </a:r>
                      <a:endParaRPr lang="en-US" dirty="0"/>
                    </a:p>
                  </a:txBody>
                  <a:tcPr/>
                </a:tc>
                <a:tc rowSpan="3">
                  <a:txBody>
                    <a:bodyPr/>
                    <a:lstStyle/>
                    <a:p>
                      <a:r>
                        <a:rPr lang="en-US" sz="1200" u="none" strike="noStrike" kern="1200" baseline="0" dirty="0"/>
                        <a:t>The system shall be easy to pay for use and easy to return.</a:t>
                      </a:r>
                      <a:endParaRPr lang="en-US" sz="1200" b="0" i="0" u="none" strike="noStrike" kern="1200" baseline="0" dirty="0">
                        <a:solidFill>
                          <a:schemeClr val="dk1"/>
                        </a:solidFill>
                        <a:latin typeface="+mn-lt"/>
                        <a:ea typeface="+mn-ea"/>
                        <a:cs typeface="+mn-cs"/>
                      </a:endParaRPr>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62618188"/>
                  </a:ext>
                </a:extLst>
              </a:tr>
              <a:tr h="348484">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100" u="none" strike="noStrike" kern="1200" baseline="0" dirty="0"/>
                        <a:t>DR7</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r>
                        <a:rPr lang="en-US" sz="1100" u="none" strike="noStrike" kern="1200" baseline="0" dirty="0"/>
                        <a:t>The system shall be able to track the end-user and be able to follow the end-user autonomously. 	</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1900621760"/>
                  </a:ext>
                </a:extLst>
              </a:tr>
              <a:tr h="348484">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100" u="none" strike="noStrike" kern="1200" baseline="0" dirty="0"/>
                        <a:t>DR8</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u="none" strike="noStrike" kern="1200" baseline="0" dirty="0"/>
                        <a:t>The system shall be able to switch between autonomous control and manually control. 	</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1368046618"/>
                  </a:ext>
                </a:extLst>
              </a:tr>
              <a:tr h="965200">
                <a:tc vMerge="1">
                  <a:txBody>
                    <a:bodyPr/>
                    <a:lstStyle/>
                    <a:p>
                      <a:endParaRPr lang="en-US"/>
                    </a:p>
                  </a:txBody>
                  <a:tcPr/>
                </a:tc>
                <a:tc vMerge="1">
                  <a:txBody>
                    <a:bodyPr/>
                    <a:lstStyle/>
                    <a:p>
                      <a:endParaRPr lang="en-US"/>
                    </a:p>
                  </a:txBody>
                  <a:tcPr/>
                </a:tc>
                <a:tc>
                  <a:txBody>
                    <a:bodyPr/>
                    <a:lstStyle/>
                    <a:p>
                      <a:r>
                        <a:rPr lang="en-US" sz="1200" u="none" strike="noStrike" kern="1200" baseline="0"/>
                        <a:t>SR4</a:t>
                      </a:r>
                    </a:p>
                    <a:p>
                      <a:endParaRPr lang="en-US" sz="1200" u="none" strike="noStrike" kern="1200" baseline="0"/>
                    </a:p>
                    <a:p>
                      <a:endParaRPr lang="en-US" sz="1200" u="none" strike="noStrike" kern="1200" baseline="0"/>
                    </a:p>
                    <a:p>
                      <a:r>
                        <a:rPr lang="en-US" sz="1200" u="none" strike="noStrike" kern="1200" baseline="0"/>
                        <a:t>SR5</a:t>
                      </a:r>
                      <a:endParaRPr lang="en-US"/>
                    </a:p>
                  </a:txBody>
                  <a:tcPr/>
                </a:tc>
                <a:tc>
                  <a:txBody>
                    <a:bodyPr/>
                    <a:lstStyle/>
                    <a:p>
                      <a:r>
                        <a:rPr lang="en-US" sz="1200" u="none" strike="noStrike" kern="1200" baseline="0" dirty="0"/>
                        <a:t>The system shall be able be controlled autonomously and manually.</a:t>
                      </a:r>
                    </a:p>
                    <a:p>
                      <a:r>
                        <a:rPr lang="en-US" sz="1200" u="none" strike="noStrike" kern="1200" baseline="0" dirty="0"/>
                        <a:t>The system shall be lightweight and in appropriate small size.</a:t>
                      </a:r>
                      <a:endParaRPr lang="en-US" dirty="0"/>
                    </a:p>
                  </a:txBody>
                  <a:tcPr/>
                </a:tc>
                <a:tc>
                  <a:txBody>
                    <a:bodyPr/>
                    <a:lstStyle/>
                    <a:p>
                      <a:r>
                        <a:rPr lang="en-US" sz="1100" u="none" strike="noStrike" kern="1200" baseline="0" dirty="0"/>
                        <a:t>DR9</a:t>
                      </a:r>
                      <a:endParaRPr lang="en-US" sz="1100" b="0" i="0" u="none" strike="noStrike" kern="1200" baseline="0" dirty="0">
                        <a:solidFill>
                          <a:srgbClr val="000000"/>
                        </a:solidFill>
                        <a:latin typeface="Cambria" panose="02040503050406030204" pitchFamily="18" charset="0"/>
                        <a:ea typeface="+mn-ea"/>
                        <a:cs typeface="+mn-cs"/>
                      </a:endParaRPr>
                    </a:p>
                  </a:txBody>
                  <a:tcPr/>
                </a:tc>
                <a:tc>
                  <a:txBody>
                    <a:bodyPr/>
                    <a:lstStyle/>
                    <a:p>
                      <a:r>
                        <a:rPr lang="en-US" sz="1100" u="none" strike="noStrike" kern="1200" baseline="0" dirty="0"/>
                        <a:t>The system shall weigh no more than 8 pounds in total and system size shall not exceed 10 inches width, 20 inches length and 30 inches height.</a:t>
                      </a:r>
                      <a:endParaRPr lang="en-US" sz="1100" b="0" i="0" u="none" strike="noStrike" kern="1200" baseline="0" dirty="0">
                        <a:solidFill>
                          <a:srgbClr val="000000"/>
                        </a:solidFill>
                        <a:latin typeface="Cambria" panose="02040503050406030204" pitchFamily="18" charset="0"/>
                        <a:ea typeface="+mn-ea"/>
                        <a:cs typeface="+mn-cs"/>
                      </a:endParaRPr>
                    </a:p>
                  </a:txBody>
                  <a:tcPr/>
                </a:tc>
                <a:extLst>
                  <a:ext uri="{0D108BD9-81ED-4DB2-BD59-A6C34878D82A}">
                    <a16:rowId xmlns:a16="http://schemas.microsoft.com/office/drawing/2014/main" val="2403403994"/>
                  </a:ext>
                </a:extLst>
              </a:tr>
            </a:tbl>
          </a:graphicData>
        </a:graphic>
      </p:graphicFrame>
      <p:sp>
        <p:nvSpPr>
          <p:cNvPr id="3" name="Rectangle 2">
            <a:extLst>
              <a:ext uri="{FF2B5EF4-FFF2-40B4-BE49-F238E27FC236}">
                <a16:creationId xmlns:a16="http://schemas.microsoft.com/office/drawing/2014/main" id="{72817F7E-EDDB-457A-9E53-1BFC35D8AC16}"/>
              </a:ext>
            </a:extLst>
          </p:cNvPr>
          <p:cNvSpPr/>
          <p:nvPr/>
        </p:nvSpPr>
        <p:spPr>
          <a:xfrm>
            <a:off x="230677" y="522399"/>
            <a:ext cx="3812326" cy="553998"/>
          </a:xfrm>
          <a:prstGeom prst="rect">
            <a:avLst/>
          </a:prstGeom>
        </p:spPr>
        <p:txBody>
          <a:bodyPr wrap="none">
            <a:spAutoFit/>
          </a:bodyPr>
          <a:lstStyle/>
          <a:p>
            <a:r>
              <a:rPr lang="en-US" sz="3000" b="1" dirty="0"/>
              <a:t>Requirements Analysis</a:t>
            </a:r>
            <a:endParaRPr lang="en-US" sz="3000" dirty="0"/>
          </a:p>
        </p:txBody>
      </p:sp>
    </p:spTree>
    <p:extLst>
      <p:ext uri="{BB962C8B-B14F-4D97-AF65-F5344CB8AC3E}">
        <p14:creationId xmlns:p14="http://schemas.microsoft.com/office/powerpoint/2010/main" val="2697905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D8C188-0A8E-4757-9DC1-C2782647B039}"/>
              </a:ext>
            </a:extLst>
          </p:cNvPr>
          <p:cNvSpPr txBox="1"/>
          <p:nvPr/>
        </p:nvSpPr>
        <p:spPr>
          <a:xfrm>
            <a:off x="417614" y="348622"/>
            <a:ext cx="4870436" cy="553998"/>
          </a:xfrm>
          <a:prstGeom prst="rect">
            <a:avLst/>
          </a:prstGeom>
          <a:noFill/>
        </p:spPr>
        <p:txBody>
          <a:bodyPr wrap="none" rtlCol="0">
            <a:spAutoFit/>
          </a:bodyPr>
          <a:lstStyle/>
          <a:p>
            <a:r>
              <a:rPr lang="en-US" sz="3000" b="1" dirty="0"/>
              <a:t>Design Options and Tradeoffs</a:t>
            </a:r>
          </a:p>
        </p:txBody>
      </p:sp>
      <p:graphicFrame>
        <p:nvGraphicFramePr>
          <p:cNvPr id="3" name="Table 2">
            <a:extLst>
              <a:ext uri="{FF2B5EF4-FFF2-40B4-BE49-F238E27FC236}">
                <a16:creationId xmlns:a16="http://schemas.microsoft.com/office/drawing/2014/main" id="{FF19DD37-1C4E-48BC-817B-C7477217BFB2}"/>
              </a:ext>
            </a:extLst>
          </p:cNvPr>
          <p:cNvGraphicFramePr>
            <a:graphicFrameLocks noGrp="1"/>
          </p:cNvGraphicFramePr>
          <p:nvPr>
            <p:extLst>
              <p:ext uri="{D42A27DB-BD31-4B8C-83A1-F6EECF244321}">
                <p14:modId xmlns:p14="http://schemas.microsoft.com/office/powerpoint/2010/main" val="499567437"/>
              </p:ext>
            </p:extLst>
          </p:nvPr>
        </p:nvGraphicFramePr>
        <p:xfrm>
          <a:off x="465165" y="902620"/>
          <a:ext cx="11407800" cy="5730099"/>
        </p:xfrm>
        <a:graphic>
          <a:graphicData uri="http://schemas.openxmlformats.org/drawingml/2006/table">
            <a:tbl>
              <a:tblPr firstRow="1" bandRow="1">
                <a:tableStyleId>{5940675A-B579-460E-94D1-54222C63F5DA}</a:tableStyleId>
              </a:tblPr>
              <a:tblGrid>
                <a:gridCol w="2281560">
                  <a:extLst>
                    <a:ext uri="{9D8B030D-6E8A-4147-A177-3AD203B41FA5}">
                      <a16:colId xmlns:a16="http://schemas.microsoft.com/office/drawing/2014/main" val="2853285527"/>
                    </a:ext>
                  </a:extLst>
                </a:gridCol>
                <a:gridCol w="2281560">
                  <a:extLst>
                    <a:ext uri="{9D8B030D-6E8A-4147-A177-3AD203B41FA5}">
                      <a16:colId xmlns:a16="http://schemas.microsoft.com/office/drawing/2014/main" val="2889095510"/>
                    </a:ext>
                  </a:extLst>
                </a:gridCol>
                <a:gridCol w="2281560">
                  <a:extLst>
                    <a:ext uri="{9D8B030D-6E8A-4147-A177-3AD203B41FA5}">
                      <a16:colId xmlns:a16="http://schemas.microsoft.com/office/drawing/2014/main" val="1049942087"/>
                    </a:ext>
                  </a:extLst>
                </a:gridCol>
                <a:gridCol w="2281560">
                  <a:extLst>
                    <a:ext uri="{9D8B030D-6E8A-4147-A177-3AD203B41FA5}">
                      <a16:colId xmlns:a16="http://schemas.microsoft.com/office/drawing/2014/main" val="3052725370"/>
                    </a:ext>
                  </a:extLst>
                </a:gridCol>
                <a:gridCol w="2281560">
                  <a:extLst>
                    <a:ext uri="{9D8B030D-6E8A-4147-A177-3AD203B41FA5}">
                      <a16:colId xmlns:a16="http://schemas.microsoft.com/office/drawing/2014/main" val="1741222474"/>
                    </a:ext>
                  </a:extLst>
                </a:gridCol>
              </a:tblGrid>
              <a:tr h="609459">
                <a:tc>
                  <a:txBody>
                    <a:bodyPr/>
                    <a:lstStyle/>
                    <a:p>
                      <a:endParaRPr lang="en-US" b="1" dirty="0"/>
                    </a:p>
                  </a:txBody>
                  <a:tcPr/>
                </a:tc>
                <a:tc>
                  <a:txBody>
                    <a:bodyPr/>
                    <a:lstStyle/>
                    <a:p>
                      <a:r>
                        <a:rPr lang="en-US" b="1" dirty="0"/>
                        <a:t>Shopping Cart</a:t>
                      </a:r>
                    </a:p>
                  </a:txBody>
                  <a:tcPr/>
                </a:tc>
                <a:tc>
                  <a:txBody>
                    <a:bodyPr/>
                    <a:lstStyle/>
                    <a:p>
                      <a:r>
                        <a:rPr lang="en-US" b="1" dirty="0"/>
                        <a:t>Navigation </a:t>
                      </a:r>
                    </a:p>
                  </a:txBody>
                  <a:tcPr/>
                </a:tc>
                <a:tc>
                  <a:txBody>
                    <a:bodyPr/>
                    <a:lstStyle/>
                    <a:p>
                      <a:r>
                        <a:rPr lang="en-US" b="1" dirty="0"/>
                        <a:t>Translation</a:t>
                      </a:r>
                    </a:p>
                  </a:txBody>
                  <a:tcPr/>
                </a:tc>
                <a:tc>
                  <a:txBody>
                    <a:bodyPr/>
                    <a:lstStyle/>
                    <a:p>
                      <a:r>
                        <a:rPr lang="en-US" b="1" dirty="0"/>
                        <a:t>Information Searching</a:t>
                      </a:r>
                    </a:p>
                  </a:txBody>
                  <a:tcPr/>
                </a:tc>
                <a:extLst>
                  <a:ext uri="{0D108BD9-81ED-4DB2-BD59-A6C34878D82A}">
                    <a16:rowId xmlns:a16="http://schemas.microsoft.com/office/drawing/2014/main" val="54521829"/>
                  </a:ext>
                </a:extLst>
              </a:tr>
              <a:tr h="1915442">
                <a:tc>
                  <a:txBody>
                    <a:bodyPr/>
                    <a:lstStyle/>
                    <a:p>
                      <a:r>
                        <a:rPr lang="en-US" b="1" dirty="0"/>
                        <a:t>Design Option1 </a:t>
                      </a:r>
                    </a:p>
                  </a:txBody>
                  <a:tcPr/>
                </a:tc>
                <a:tc>
                  <a:txBody>
                    <a:bodyPr/>
                    <a:lstStyle/>
                    <a:p>
                      <a:r>
                        <a:rPr lang="en-US" dirty="0"/>
                        <a:t>Existing cart:</a:t>
                      </a:r>
                    </a:p>
                    <a:p>
                      <a:pPr marL="285750" indent="-285750">
                        <a:buFont typeface="Arial" panose="020B0604020202020204" pitchFamily="34" charset="0"/>
                        <a:buChar char="•"/>
                      </a:pPr>
                      <a:r>
                        <a:rPr lang="en-US" dirty="0"/>
                        <a:t>Existing shopping cart, just take</a:t>
                      </a:r>
                    </a:p>
                    <a:p>
                      <a:pPr marL="285750" indent="-285750">
                        <a:buFont typeface="Arial" panose="020B0604020202020204" pitchFamily="34" charset="0"/>
                        <a:buChar char="•"/>
                      </a:pPr>
                      <a:r>
                        <a:rPr lang="en-US" dirty="0"/>
                        <a:t>too big and </a:t>
                      </a:r>
                      <a:r>
                        <a:rPr lang="en-US" altLang="zh-CN" dirty="0"/>
                        <a:t>unwieldy to move</a:t>
                      </a:r>
                    </a:p>
                    <a:p>
                      <a:pPr marL="285750" indent="-285750">
                        <a:buFont typeface="Arial" panose="020B0604020202020204" pitchFamily="34" charset="0"/>
                        <a:buChar char="•"/>
                      </a:pPr>
                      <a:r>
                        <a:rPr lang="en-US" altLang="zh-CN" dirty="0"/>
                        <a:t>not fashion enough</a:t>
                      </a:r>
                    </a:p>
                  </a:txBody>
                  <a:tcPr/>
                </a:tc>
                <a:tc>
                  <a:txBody>
                    <a:bodyPr/>
                    <a:lstStyle/>
                    <a:p>
                      <a:r>
                        <a:rPr lang="en-US" dirty="0"/>
                        <a:t>IPS: (based on Wi-fi or BLE)</a:t>
                      </a:r>
                    </a:p>
                    <a:p>
                      <a:pPr marL="285750" indent="-285750">
                        <a:buFont typeface="Arial" panose="020B0604020202020204" pitchFamily="34" charset="0"/>
                        <a:buChar char="•"/>
                      </a:pPr>
                      <a:r>
                        <a:rPr lang="en-US" dirty="0"/>
                        <a:t>We can use Indoor Position System to navigate inside mall</a:t>
                      </a:r>
                    </a:p>
                  </a:txBody>
                  <a:tcPr/>
                </a:tc>
                <a:tc>
                  <a:txBody>
                    <a:bodyPr/>
                    <a:lstStyle/>
                    <a:p>
                      <a:r>
                        <a:rPr lang="en-US" dirty="0"/>
                        <a:t>Translation device:</a:t>
                      </a:r>
                    </a:p>
                    <a:p>
                      <a:pPr marL="285750" indent="-285750">
                        <a:buFont typeface="Arial" panose="020B0604020202020204" pitchFamily="34" charset="0"/>
                        <a:buChar char="•"/>
                      </a:pPr>
                      <a:r>
                        <a:rPr lang="en-US" dirty="0"/>
                        <a:t>Existing translation device on the market.</a:t>
                      </a:r>
                    </a:p>
                    <a:p>
                      <a:pPr marL="285750" indent="-285750">
                        <a:buFont typeface="Arial" panose="020B0604020202020204" pitchFamily="34" charset="0"/>
                        <a:buChar char="•"/>
                      </a:pPr>
                      <a:r>
                        <a:rPr lang="en-US" dirty="0"/>
                        <a:t>Expensive as the price is at least above 120 $ each</a:t>
                      </a:r>
                    </a:p>
                  </a:txBody>
                  <a:tcPr/>
                </a:tc>
                <a:tc>
                  <a:txBody>
                    <a:bodyPr/>
                    <a:lstStyle/>
                    <a:p>
                      <a:r>
                        <a:rPr lang="en-US" dirty="0"/>
                        <a:t>Develop searching service like online shopping searching:</a:t>
                      </a:r>
                    </a:p>
                    <a:p>
                      <a:pPr marL="285750" indent="-285750">
                        <a:buFont typeface="Arial" panose="020B0604020202020204" pitchFamily="34" charset="0"/>
                        <a:buChar char="•"/>
                      </a:pPr>
                      <a:r>
                        <a:rPr lang="en-US" dirty="0"/>
                        <a:t>Need database</a:t>
                      </a:r>
                    </a:p>
                    <a:p>
                      <a:pPr marL="285750" indent="-285750">
                        <a:buFont typeface="Arial" panose="020B0604020202020204" pitchFamily="34" charset="0"/>
                        <a:buChar char="•"/>
                      </a:pPr>
                      <a:r>
                        <a:rPr lang="en-US" dirty="0"/>
                        <a:t>Cost time and money in developing</a:t>
                      </a:r>
                    </a:p>
                  </a:txBody>
                  <a:tcPr/>
                </a:tc>
                <a:extLst>
                  <a:ext uri="{0D108BD9-81ED-4DB2-BD59-A6C34878D82A}">
                    <a16:rowId xmlns:a16="http://schemas.microsoft.com/office/drawing/2014/main" val="4119048868"/>
                  </a:ext>
                </a:extLst>
              </a:tr>
              <a:tr h="2699033">
                <a:tc>
                  <a:txBody>
                    <a:bodyPr/>
                    <a:lstStyle/>
                    <a:p>
                      <a:r>
                        <a:rPr lang="en-US" b="1" dirty="0"/>
                        <a:t>Design Option2 </a:t>
                      </a:r>
                    </a:p>
                  </a:txBody>
                  <a:tcPr/>
                </a:tc>
                <a:tc>
                  <a:txBody>
                    <a:bodyPr/>
                    <a:lstStyle/>
                    <a:p>
                      <a:r>
                        <a:rPr lang="en-US" altLang="zh-CN" dirty="0"/>
                        <a:t>Design new cart</a:t>
                      </a:r>
                    </a:p>
                    <a:p>
                      <a:pPr marL="285750" indent="-285750">
                        <a:buFont typeface="Arial" panose="020B0604020202020204" pitchFamily="34" charset="0"/>
                        <a:buChar char="•"/>
                      </a:pPr>
                      <a:r>
                        <a:rPr lang="en-US" altLang="zh-CN" dirty="0"/>
                        <a:t>Cost more time and Money</a:t>
                      </a:r>
                    </a:p>
                    <a:p>
                      <a:pPr marL="285750" indent="-285750">
                        <a:buFont typeface="Arial" panose="020B0604020202020204" pitchFamily="34" charset="0"/>
                        <a:buChar char="•"/>
                      </a:pPr>
                      <a:r>
                        <a:rPr lang="en-US" altLang="zh-CN" dirty="0"/>
                        <a:t>Specific shape to fit in mall</a:t>
                      </a:r>
                    </a:p>
                  </a:txBody>
                  <a:tcPr/>
                </a:tc>
                <a:tc>
                  <a:txBody>
                    <a:bodyPr/>
                    <a:lstStyle/>
                    <a:p>
                      <a:r>
                        <a:rPr lang="en-US" dirty="0"/>
                        <a:t>GPS:</a:t>
                      </a:r>
                    </a:p>
                    <a:p>
                      <a:pPr marL="285750" indent="-285750">
                        <a:buFont typeface="Arial" panose="020B0604020202020204" pitchFamily="34" charset="0"/>
                        <a:buChar char="•"/>
                      </a:pPr>
                      <a:r>
                        <a:rPr lang="en-US" dirty="0"/>
                        <a:t>It can not be used indoor as there usually no GPS signal </a:t>
                      </a:r>
                      <a:r>
                        <a:rPr lang="en-US" altLang="zh-CN" dirty="0"/>
                        <a:t>inside the building.</a:t>
                      </a:r>
                      <a:endParaRPr lang="en-US" dirty="0"/>
                    </a:p>
                  </a:txBody>
                  <a:tcPr/>
                </a:tc>
                <a:tc>
                  <a:txBody>
                    <a:bodyPr/>
                    <a:lstStyle/>
                    <a:p>
                      <a:r>
                        <a:rPr lang="en-US" dirty="0"/>
                        <a:t>Existing Translation API:</a:t>
                      </a:r>
                    </a:p>
                    <a:p>
                      <a:pPr marL="285750" indent="-285750">
                        <a:buFont typeface="Arial" panose="020B0604020202020204" pitchFamily="34" charset="0"/>
                        <a:buChar char="•"/>
                      </a:pPr>
                      <a:r>
                        <a:rPr lang="en-US" dirty="0"/>
                        <a:t>Develop translation based on the existing API</a:t>
                      </a:r>
                    </a:p>
                    <a:p>
                      <a:pPr marL="285750" indent="-285750">
                        <a:buFont typeface="Arial" panose="020B0604020202020204" pitchFamily="34" charset="0"/>
                        <a:buChar char="•"/>
                      </a:pPr>
                      <a:r>
                        <a:rPr lang="en-US" dirty="0"/>
                        <a:t>Cost a little time and money in developing</a:t>
                      </a:r>
                    </a:p>
                    <a:p>
                      <a:pPr marL="285750" indent="-285750">
                        <a:buFont typeface="Arial" panose="020B0604020202020204" pitchFamily="34" charset="0"/>
                        <a:buChar char="•"/>
                      </a:pPr>
                      <a:r>
                        <a:rPr lang="en-US" dirty="0"/>
                        <a:t>Pay for using the translation based on words count</a:t>
                      </a:r>
                    </a:p>
                  </a:txBody>
                  <a:tcPr/>
                </a:tc>
                <a:tc>
                  <a:txBody>
                    <a:bodyPr/>
                    <a:lstStyle/>
                    <a:p>
                      <a:r>
                        <a:rPr lang="en-US" dirty="0"/>
                        <a:t>Specific Brand Searching:</a:t>
                      </a:r>
                    </a:p>
                    <a:p>
                      <a:pPr marL="285750" indent="-285750">
                        <a:buFont typeface="Arial" panose="020B0604020202020204" pitchFamily="34" charset="0"/>
                        <a:buChar char="•"/>
                      </a:pPr>
                      <a:r>
                        <a:rPr lang="en-US" dirty="0"/>
                        <a:t>Good to find product of specific brand</a:t>
                      </a:r>
                    </a:p>
                    <a:p>
                      <a:pPr marL="285750" indent="-285750">
                        <a:buFont typeface="Arial" panose="020B0604020202020204" pitchFamily="34" charset="0"/>
                        <a:buChar char="•"/>
                      </a:pPr>
                      <a:r>
                        <a:rPr lang="en-US" dirty="0"/>
                        <a:t>Not specific to the product in the mall</a:t>
                      </a:r>
                    </a:p>
                    <a:p>
                      <a:pPr marL="285750" indent="-285750">
                        <a:buFont typeface="Arial" panose="020B0604020202020204" pitchFamily="34" charset="0"/>
                        <a:buChar char="•"/>
                      </a:pPr>
                      <a:r>
                        <a:rPr lang="en-US" dirty="0"/>
                        <a:t>Two many brands and no comparison</a:t>
                      </a:r>
                    </a:p>
                  </a:txBody>
                  <a:tcPr/>
                </a:tc>
                <a:extLst>
                  <a:ext uri="{0D108BD9-81ED-4DB2-BD59-A6C34878D82A}">
                    <a16:rowId xmlns:a16="http://schemas.microsoft.com/office/drawing/2014/main" val="1169667778"/>
                  </a:ext>
                </a:extLst>
              </a:tr>
            </a:tbl>
          </a:graphicData>
        </a:graphic>
      </p:graphicFrame>
    </p:spTree>
    <p:extLst>
      <p:ext uri="{BB962C8B-B14F-4D97-AF65-F5344CB8AC3E}">
        <p14:creationId xmlns:p14="http://schemas.microsoft.com/office/powerpoint/2010/main" val="1812889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9E02BA-4834-4664-85CC-63DD233259EB}"/>
              </a:ext>
            </a:extLst>
          </p:cNvPr>
          <p:cNvSpPr txBox="1"/>
          <p:nvPr/>
        </p:nvSpPr>
        <p:spPr>
          <a:xfrm>
            <a:off x="417614" y="348622"/>
            <a:ext cx="4870436" cy="553998"/>
          </a:xfrm>
          <a:prstGeom prst="rect">
            <a:avLst/>
          </a:prstGeom>
          <a:noFill/>
        </p:spPr>
        <p:txBody>
          <a:bodyPr wrap="none" rtlCol="0">
            <a:spAutoFit/>
          </a:bodyPr>
          <a:lstStyle/>
          <a:p>
            <a:r>
              <a:rPr lang="en-US" sz="3000" b="1" dirty="0"/>
              <a:t>Design Options and Tradeoffs</a:t>
            </a:r>
          </a:p>
        </p:txBody>
      </p:sp>
      <p:graphicFrame>
        <p:nvGraphicFramePr>
          <p:cNvPr id="3" name="Table 2">
            <a:extLst>
              <a:ext uri="{FF2B5EF4-FFF2-40B4-BE49-F238E27FC236}">
                <a16:creationId xmlns:a16="http://schemas.microsoft.com/office/drawing/2014/main" id="{C45E6287-7CBB-4FC3-A2C1-648711BE8897}"/>
              </a:ext>
            </a:extLst>
          </p:cNvPr>
          <p:cNvGraphicFramePr>
            <a:graphicFrameLocks noGrp="1"/>
          </p:cNvGraphicFramePr>
          <p:nvPr>
            <p:extLst>
              <p:ext uri="{D42A27DB-BD31-4B8C-83A1-F6EECF244321}">
                <p14:modId xmlns:p14="http://schemas.microsoft.com/office/powerpoint/2010/main" val="2954038534"/>
              </p:ext>
            </p:extLst>
          </p:nvPr>
        </p:nvGraphicFramePr>
        <p:xfrm>
          <a:off x="2032000" y="1670624"/>
          <a:ext cx="8127999" cy="4668520"/>
        </p:xfrm>
        <a:graphic>
          <a:graphicData uri="http://schemas.openxmlformats.org/drawingml/2006/table">
            <a:tbl>
              <a:tblPr firstRow="1" bandRow="1">
                <a:tableStyleId>{5940675A-B579-460E-94D1-54222C63F5DA}</a:tableStyleId>
              </a:tblPr>
              <a:tblGrid>
                <a:gridCol w="2709333">
                  <a:extLst>
                    <a:ext uri="{9D8B030D-6E8A-4147-A177-3AD203B41FA5}">
                      <a16:colId xmlns:a16="http://schemas.microsoft.com/office/drawing/2014/main" val="2637557417"/>
                    </a:ext>
                  </a:extLst>
                </a:gridCol>
                <a:gridCol w="2709333">
                  <a:extLst>
                    <a:ext uri="{9D8B030D-6E8A-4147-A177-3AD203B41FA5}">
                      <a16:colId xmlns:a16="http://schemas.microsoft.com/office/drawing/2014/main" val="839634868"/>
                    </a:ext>
                  </a:extLst>
                </a:gridCol>
                <a:gridCol w="2709333">
                  <a:extLst>
                    <a:ext uri="{9D8B030D-6E8A-4147-A177-3AD203B41FA5}">
                      <a16:colId xmlns:a16="http://schemas.microsoft.com/office/drawing/2014/main" val="1616978979"/>
                    </a:ext>
                  </a:extLst>
                </a:gridCol>
              </a:tblGrid>
              <a:tr h="370840">
                <a:tc>
                  <a:txBody>
                    <a:bodyPr/>
                    <a:lstStyle/>
                    <a:p>
                      <a:endParaRPr lang="en-US" b="1" dirty="0"/>
                    </a:p>
                  </a:txBody>
                  <a:tcPr/>
                </a:tc>
                <a:tc>
                  <a:txBody>
                    <a:bodyPr/>
                    <a:lstStyle/>
                    <a:p>
                      <a:r>
                        <a:rPr lang="en-US" b="1" dirty="0"/>
                        <a:t>Wi-Fi</a:t>
                      </a:r>
                    </a:p>
                  </a:txBody>
                  <a:tcPr/>
                </a:tc>
                <a:tc>
                  <a:txBody>
                    <a:bodyPr/>
                    <a:lstStyle/>
                    <a:p>
                      <a:r>
                        <a:rPr lang="en-US" b="1" dirty="0"/>
                        <a:t>Bluetooth Low energy</a:t>
                      </a:r>
                    </a:p>
                  </a:txBody>
                  <a:tcPr/>
                </a:tc>
                <a:extLst>
                  <a:ext uri="{0D108BD9-81ED-4DB2-BD59-A6C34878D82A}">
                    <a16:rowId xmlns:a16="http://schemas.microsoft.com/office/drawing/2014/main" val="2988623519"/>
                  </a:ext>
                </a:extLst>
              </a:tr>
              <a:tr h="370840">
                <a:tc>
                  <a:txBody>
                    <a:bodyPr/>
                    <a:lstStyle/>
                    <a:p>
                      <a:r>
                        <a:rPr lang="en-US" b="1" dirty="0"/>
                        <a:t>Speed</a:t>
                      </a:r>
                    </a:p>
                  </a:txBody>
                  <a:tcPr/>
                </a:tc>
                <a:tc>
                  <a:txBody>
                    <a:bodyPr/>
                    <a:lstStyle/>
                    <a:p>
                      <a:r>
                        <a:rPr lang="en-US" dirty="0"/>
                        <a:t>&lt; 1.3 </a:t>
                      </a:r>
                      <a:r>
                        <a:rPr lang="en-US" dirty="0" err="1"/>
                        <a:t>Gps</a:t>
                      </a:r>
                      <a:r>
                        <a:rPr lang="en-US" dirty="0"/>
                        <a:t>, ideal for bigger files and data</a:t>
                      </a:r>
                    </a:p>
                  </a:txBody>
                  <a:tcPr/>
                </a:tc>
                <a:tc>
                  <a:txBody>
                    <a:bodyPr/>
                    <a:lstStyle/>
                    <a:p>
                      <a:r>
                        <a:rPr lang="en-US" dirty="0"/>
                        <a:t>1 Mbps, small data</a:t>
                      </a:r>
                    </a:p>
                  </a:txBody>
                  <a:tcPr/>
                </a:tc>
                <a:extLst>
                  <a:ext uri="{0D108BD9-81ED-4DB2-BD59-A6C34878D82A}">
                    <a16:rowId xmlns:a16="http://schemas.microsoft.com/office/drawing/2014/main" val="2493705961"/>
                  </a:ext>
                </a:extLst>
              </a:tr>
              <a:tr h="370840">
                <a:tc>
                  <a:txBody>
                    <a:bodyPr/>
                    <a:lstStyle/>
                    <a:p>
                      <a:r>
                        <a:rPr lang="en-US" b="1" dirty="0"/>
                        <a:t>Accuracy </a:t>
                      </a:r>
                    </a:p>
                  </a:txBody>
                  <a:tcPr/>
                </a:tc>
                <a:tc>
                  <a:txBody>
                    <a:bodyPr/>
                    <a:lstStyle/>
                    <a:p>
                      <a:r>
                        <a:rPr lang="en-US" dirty="0"/>
                        <a:t>Use ISM radio band to communication, does not rely solely on the proximity of the user.</a:t>
                      </a:r>
                    </a:p>
                  </a:txBody>
                  <a:tcPr/>
                </a:tc>
                <a:tc>
                  <a:txBody>
                    <a:bodyPr/>
                    <a:lstStyle/>
                    <a:p>
                      <a:r>
                        <a:rPr lang="en-US" dirty="0"/>
                        <a:t>Location accuracy ensured by a unique UID number</a:t>
                      </a:r>
                    </a:p>
                  </a:txBody>
                  <a:tcPr/>
                </a:tc>
                <a:extLst>
                  <a:ext uri="{0D108BD9-81ED-4DB2-BD59-A6C34878D82A}">
                    <a16:rowId xmlns:a16="http://schemas.microsoft.com/office/drawing/2014/main" val="2073707823"/>
                  </a:ext>
                </a:extLst>
              </a:tr>
              <a:tr h="370840">
                <a:tc>
                  <a:txBody>
                    <a:bodyPr/>
                    <a:lstStyle/>
                    <a:p>
                      <a:r>
                        <a:rPr lang="en-US" b="1" dirty="0"/>
                        <a:t>Transmission Range</a:t>
                      </a:r>
                    </a:p>
                  </a:txBody>
                  <a:tcPr/>
                </a:tc>
                <a:tc>
                  <a:txBody>
                    <a:bodyPr/>
                    <a:lstStyle/>
                    <a:p>
                      <a:r>
                        <a:rPr lang="en-US" dirty="0"/>
                        <a:t>160 ft indoor, depending on frequency and power</a:t>
                      </a:r>
                    </a:p>
                  </a:txBody>
                  <a:tcPr/>
                </a:tc>
                <a:tc>
                  <a:txBody>
                    <a:bodyPr/>
                    <a:lstStyle/>
                    <a:p>
                      <a:r>
                        <a:rPr lang="en-US" dirty="0"/>
                        <a:t>50 feet ~ 1500 feet</a:t>
                      </a:r>
                    </a:p>
                  </a:txBody>
                  <a:tcPr/>
                </a:tc>
                <a:extLst>
                  <a:ext uri="{0D108BD9-81ED-4DB2-BD59-A6C34878D82A}">
                    <a16:rowId xmlns:a16="http://schemas.microsoft.com/office/drawing/2014/main" val="1095337094"/>
                  </a:ext>
                </a:extLst>
              </a:tr>
              <a:tr h="370840">
                <a:tc>
                  <a:txBody>
                    <a:bodyPr/>
                    <a:lstStyle/>
                    <a:p>
                      <a:r>
                        <a:rPr lang="en-US" b="1" dirty="0"/>
                        <a:t>Power Consumption</a:t>
                      </a:r>
                    </a:p>
                  </a:txBody>
                  <a:tcPr/>
                </a:tc>
                <a:tc>
                  <a:txBody>
                    <a:bodyPr/>
                    <a:lstStyle/>
                    <a:p>
                      <a:r>
                        <a:rPr lang="en-US" dirty="0"/>
                        <a:t>10 times more than BLE</a:t>
                      </a:r>
                    </a:p>
                  </a:txBody>
                  <a:tcPr/>
                </a:tc>
                <a:tc>
                  <a:txBody>
                    <a:bodyPr/>
                    <a:lstStyle/>
                    <a:p>
                      <a:r>
                        <a:rPr lang="en-US" dirty="0"/>
                        <a:t> Lower power consumption, can run single battery for over 2 years</a:t>
                      </a:r>
                    </a:p>
                  </a:txBody>
                  <a:tcPr/>
                </a:tc>
                <a:extLst>
                  <a:ext uri="{0D108BD9-81ED-4DB2-BD59-A6C34878D82A}">
                    <a16:rowId xmlns:a16="http://schemas.microsoft.com/office/drawing/2014/main" val="2404005295"/>
                  </a:ext>
                </a:extLst>
              </a:tr>
              <a:tr h="370840">
                <a:tc>
                  <a:txBody>
                    <a:bodyPr/>
                    <a:lstStyle/>
                    <a:p>
                      <a:r>
                        <a:rPr lang="en-US" b="1" dirty="0"/>
                        <a:t>Deployment Costs</a:t>
                      </a:r>
                    </a:p>
                  </a:txBody>
                  <a:tcPr/>
                </a:tc>
                <a:tc>
                  <a:txBody>
                    <a:bodyPr/>
                    <a:lstStyle/>
                    <a:p>
                      <a:r>
                        <a:rPr lang="en-US" dirty="0"/>
                        <a:t>Needs router configuration and power source</a:t>
                      </a:r>
                    </a:p>
                  </a:txBody>
                  <a:tcPr/>
                </a:tc>
                <a:tc>
                  <a:txBody>
                    <a:bodyPr/>
                    <a:lstStyle/>
                    <a:p>
                      <a:r>
                        <a:rPr lang="en-US" dirty="0"/>
                        <a:t>Less costly, no configuration is required</a:t>
                      </a:r>
                    </a:p>
                  </a:txBody>
                  <a:tcPr/>
                </a:tc>
                <a:extLst>
                  <a:ext uri="{0D108BD9-81ED-4DB2-BD59-A6C34878D82A}">
                    <a16:rowId xmlns:a16="http://schemas.microsoft.com/office/drawing/2014/main" val="3190755323"/>
                  </a:ext>
                </a:extLst>
              </a:tr>
            </a:tbl>
          </a:graphicData>
        </a:graphic>
      </p:graphicFrame>
      <p:sp>
        <p:nvSpPr>
          <p:cNvPr id="4" name="TextBox 3">
            <a:extLst>
              <a:ext uri="{FF2B5EF4-FFF2-40B4-BE49-F238E27FC236}">
                <a16:creationId xmlns:a16="http://schemas.microsoft.com/office/drawing/2014/main" id="{D73142BE-BA77-46D1-8288-ABE8F6A89F39}"/>
              </a:ext>
            </a:extLst>
          </p:cNvPr>
          <p:cNvSpPr txBox="1"/>
          <p:nvPr/>
        </p:nvSpPr>
        <p:spPr>
          <a:xfrm>
            <a:off x="680923" y="987717"/>
            <a:ext cx="2956900" cy="400110"/>
          </a:xfrm>
          <a:prstGeom prst="rect">
            <a:avLst/>
          </a:prstGeom>
          <a:noFill/>
        </p:spPr>
        <p:txBody>
          <a:bodyPr wrap="none" rtlCol="0">
            <a:spAutoFit/>
          </a:bodyPr>
          <a:lstStyle/>
          <a:p>
            <a:r>
              <a:rPr lang="en-US" sz="2000" dirty="0"/>
              <a:t>Indoor Positioning System</a:t>
            </a:r>
          </a:p>
        </p:txBody>
      </p:sp>
    </p:spTree>
    <p:extLst>
      <p:ext uri="{BB962C8B-B14F-4D97-AF65-F5344CB8AC3E}">
        <p14:creationId xmlns:p14="http://schemas.microsoft.com/office/powerpoint/2010/main" val="730335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688D307-1978-41DB-A2BE-5DAE0ECABE49}"/>
              </a:ext>
            </a:extLst>
          </p:cNvPr>
          <p:cNvSpPr txBox="1"/>
          <p:nvPr/>
        </p:nvSpPr>
        <p:spPr>
          <a:xfrm>
            <a:off x="392901" y="781109"/>
            <a:ext cx="931665" cy="553998"/>
          </a:xfrm>
          <a:prstGeom prst="rect">
            <a:avLst/>
          </a:prstGeom>
          <a:noFill/>
        </p:spPr>
        <p:txBody>
          <a:bodyPr wrap="none" rtlCol="0">
            <a:spAutoFit/>
          </a:bodyPr>
          <a:lstStyle/>
          <a:p>
            <a:r>
              <a:rPr lang="en-US" sz="3000" b="1" dirty="0"/>
              <a:t>WBS</a:t>
            </a:r>
          </a:p>
        </p:txBody>
      </p:sp>
      <p:grpSp>
        <p:nvGrpSpPr>
          <p:cNvPr id="5" name="Group 4">
            <a:extLst>
              <a:ext uri="{FF2B5EF4-FFF2-40B4-BE49-F238E27FC236}">
                <a16:creationId xmlns:a16="http://schemas.microsoft.com/office/drawing/2014/main" id="{C870DD64-C117-4AAA-8C5B-CCA0B2999863}"/>
              </a:ext>
            </a:extLst>
          </p:cNvPr>
          <p:cNvGrpSpPr/>
          <p:nvPr/>
        </p:nvGrpSpPr>
        <p:grpSpPr>
          <a:xfrm>
            <a:off x="595734" y="1457027"/>
            <a:ext cx="5070446" cy="2997190"/>
            <a:chOff x="1043139" y="655330"/>
            <a:chExt cx="5070446" cy="2997190"/>
          </a:xfrm>
        </p:grpSpPr>
        <p:sp>
          <p:nvSpPr>
            <p:cNvPr id="2" name="Rectangle 1">
              <a:extLst>
                <a:ext uri="{FF2B5EF4-FFF2-40B4-BE49-F238E27FC236}">
                  <a16:creationId xmlns:a16="http://schemas.microsoft.com/office/drawing/2014/main" id="{77507CC3-3DED-4D6D-ABEB-8A5C373D522E}"/>
                </a:ext>
              </a:extLst>
            </p:cNvPr>
            <p:cNvSpPr/>
            <p:nvPr/>
          </p:nvSpPr>
          <p:spPr>
            <a:xfrm>
              <a:off x="1043139" y="1766818"/>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System integration and test</a:t>
              </a:r>
            </a:p>
          </p:txBody>
        </p:sp>
        <p:sp>
          <p:nvSpPr>
            <p:cNvPr id="3" name="TextBox 2">
              <a:extLst>
                <a:ext uri="{FF2B5EF4-FFF2-40B4-BE49-F238E27FC236}">
                  <a16:creationId xmlns:a16="http://schemas.microsoft.com/office/drawing/2014/main" id="{FC964790-31D9-4621-88D7-DC3228A5BFF9}"/>
                </a:ext>
              </a:extLst>
            </p:cNvPr>
            <p:cNvSpPr txBox="1"/>
            <p:nvPr/>
          </p:nvSpPr>
          <p:spPr>
            <a:xfrm>
              <a:off x="1761393" y="1556215"/>
              <a:ext cx="685800" cy="215444"/>
            </a:xfrm>
            <a:prstGeom prst="rect">
              <a:avLst/>
            </a:prstGeom>
            <a:noFill/>
          </p:spPr>
          <p:txBody>
            <a:bodyPr wrap="square" rtlCol="0">
              <a:spAutoFit/>
            </a:bodyPr>
            <a:lstStyle/>
            <a:p>
              <a:r>
                <a:rPr lang="en-US" sz="800" dirty="0"/>
                <a:t>Work 4%</a:t>
              </a:r>
            </a:p>
          </p:txBody>
        </p:sp>
        <p:sp>
          <p:nvSpPr>
            <p:cNvPr id="4" name="TextBox 3">
              <a:extLst>
                <a:ext uri="{FF2B5EF4-FFF2-40B4-BE49-F238E27FC236}">
                  <a16:creationId xmlns:a16="http://schemas.microsoft.com/office/drawing/2014/main" id="{32076BDB-AC7D-429A-9D33-23F722F4D4E4}"/>
                </a:ext>
              </a:extLst>
            </p:cNvPr>
            <p:cNvSpPr txBox="1"/>
            <p:nvPr/>
          </p:nvSpPr>
          <p:spPr>
            <a:xfrm>
              <a:off x="1066953" y="1552644"/>
              <a:ext cx="333955" cy="215444"/>
            </a:xfrm>
            <a:prstGeom prst="rect">
              <a:avLst/>
            </a:prstGeom>
            <a:noFill/>
          </p:spPr>
          <p:txBody>
            <a:bodyPr wrap="square" rtlCol="0">
              <a:spAutoFit/>
            </a:bodyPr>
            <a:lstStyle/>
            <a:p>
              <a:r>
                <a:rPr lang="en-US" sz="800" dirty="0"/>
                <a:t>4.0</a:t>
              </a:r>
            </a:p>
          </p:txBody>
        </p:sp>
        <p:sp>
          <p:nvSpPr>
            <p:cNvPr id="7" name="Rectangle 6">
              <a:extLst>
                <a:ext uri="{FF2B5EF4-FFF2-40B4-BE49-F238E27FC236}">
                  <a16:creationId xmlns:a16="http://schemas.microsoft.com/office/drawing/2014/main" id="{9B307FA6-9B4C-4458-9105-366E08F69523}"/>
                </a:ext>
              </a:extLst>
            </p:cNvPr>
            <p:cNvSpPr/>
            <p:nvPr/>
          </p:nvSpPr>
          <p:spPr>
            <a:xfrm>
              <a:off x="2902419" y="1538218"/>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Hardware system integration</a:t>
              </a:r>
            </a:p>
          </p:txBody>
        </p:sp>
        <p:sp>
          <p:nvSpPr>
            <p:cNvPr id="8" name="Rectangle 7">
              <a:extLst>
                <a:ext uri="{FF2B5EF4-FFF2-40B4-BE49-F238E27FC236}">
                  <a16:creationId xmlns:a16="http://schemas.microsoft.com/office/drawing/2014/main" id="{C0DF0148-CD4E-4B43-805A-6E2F4D475336}"/>
                </a:ext>
              </a:extLst>
            </p:cNvPr>
            <p:cNvSpPr/>
            <p:nvPr/>
          </p:nvSpPr>
          <p:spPr>
            <a:xfrm>
              <a:off x="2902419" y="3195320"/>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System test</a:t>
              </a:r>
            </a:p>
          </p:txBody>
        </p:sp>
        <p:sp>
          <p:nvSpPr>
            <p:cNvPr id="9" name="Rectangle 8">
              <a:extLst>
                <a:ext uri="{FF2B5EF4-FFF2-40B4-BE49-F238E27FC236}">
                  <a16:creationId xmlns:a16="http://schemas.microsoft.com/office/drawing/2014/main" id="{6BD0D8E4-5F18-4EA9-BE22-6B7A93265431}"/>
                </a:ext>
              </a:extLst>
            </p:cNvPr>
            <p:cNvSpPr/>
            <p:nvPr/>
          </p:nvSpPr>
          <p:spPr>
            <a:xfrm>
              <a:off x="4724400" y="882193"/>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BLE network installation</a:t>
              </a:r>
            </a:p>
          </p:txBody>
        </p:sp>
        <p:sp>
          <p:nvSpPr>
            <p:cNvPr id="10" name="Rectangle 9">
              <a:extLst>
                <a:ext uri="{FF2B5EF4-FFF2-40B4-BE49-F238E27FC236}">
                  <a16:creationId xmlns:a16="http://schemas.microsoft.com/office/drawing/2014/main" id="{B3C211E0-3AB7-4F95-B93C-A8CAF707D59B}"/>
                </a:ext>
              </a:extLst>
            </p:cNvPr>
            <p:cNvSpPr/>
            <p:nvPr/>
          </p:nvSpPr>
          <p:spPr>
            <a:xfrm>
              <a:off x="4724400" y="1593165"/>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Security system installation</a:t>
              </a:r>
            </a:p>
          </p:txBody>
        </p:sp>
        <p:sp>
          <p:nvSpPr>
            <p:cNvPr id="11" name="Rectangle 10">
              <a:extLst>
                <a:ext uri="{FF2B5EF4-FFF2-40B4-BE49-F238E27FC236}">
                  <a16:creationId xmlns:a16="http://schemas.microsoft.com/office/drawing/2014/main" id="{C8C4759A-7654-4EB6-B11D-A75F975D0822}"/>
                </a:ext>
              </a:extLst>
            </p:cNvPr>
            <p:cNvSpPr/>
            <p:nvPr/>
          </p:nvSpPr>
          <p:spPr>
            <a:xfrm>
              <a:off x="4724400" y="2304137"/>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Recharge system installation</a:t>
              </a:r>
            </a:p>
          </p:txBody>
        </p:sp>
        <p:sp>
          <p:nvSpPr>
            <p:cNvPr id="14" name="TextBox 13">
              <a:extLst>
                <a:ext uri="{FF2B5EF4-FFF2-40B4-BE49-F238E27FC236}">
                  <a16:creationId xmlns:a16="http://schemas.microsoft.com/office/drawing/2014/main" id="{9934FB34-DFA0-46F0-BAD9-50C58B463CA8}"/>
                </a:ext>
              </a:extLst>
            </p:cNvPr>
            <p:cNvSpPr txBox="1"/>
            <p:nvPr/>
          </p:nvSpPr>
          <p:spPr>
            <a:xfrm>
              <a:off x="3607019" y="1322774"/>
              <a:ext cx="685800" cy="215444"/>
            </a:xfrm>
            <a:prstGeom prst="rect">
              <a:avLst/>
            </a:prstGeom>
            <a:noFill/>
          </p:spPr>
          <p:txBody>
            <a:bodyPr wrap="square" rtlCol="0">
              <a:spAutoFit/>
            </a:bodyPr>
            <a:lstStyle/>
            <a:p>
              <a:r>
                <a:rPr lang="en-US" sz="800" dirty="0"/>
                <a:t>Work 3%</a:t>
              </a:r>
            </a:p>
          </p:txBody>
        </p:sp>
        <p:sp>
          <p:nvSpPr>
            <p:cNvPr id="15" name="TextBox 14">
              <a:extLst>
                <a:ext uri="{FF2B5EF4-FFF2-40B4-BE49-F238E27FC236}">
                  <a16:creationId xmlns:a16="http://schemas.microsoft.com/office/drawing/2014/main" id="{0E9F2E27-0BE7-488F-B121-CC8948B6639E}"/>
                </a:ext>
              </a:extLst>
            </p:cNvPr>
            <p:cNvSpPr txBox="1"/>
            <p:nvPr/>
          </p:nvSpPr>
          <p:spPr>
            <a:xfrm>
              <a:off x="2912579" y="1319203"/>
              <a:ext cx="333955" cy="215444"/>
            </a:xfrm>
            <a:prstGeom prst="rect">
              <a:avLst/>
            </a:prstGeom>
            <a:noFill/>
          </p:spPr>
          <p:txBody>
            <a:bodyPr wrap="square" rtlCol="0">
              <a:spAutoFit/>
            </a:bodyPr>
            <a:lstStyle/>
            <a:p>
              <a:r>
                <a:rPr lang="en-US" sz="800" dirty="0"/>
                <a:t>4.1</a:t>
              </a:r>
            </a:p>
          </p:txBody>
        </p:sp>
        <p:sp>
          <p:nvSpPr>
            <p:cNvPr id="16" name="TextBox 15">
              <a:extLst>
                <a:ext uri="{FF2B5EF4-FFF2-40B4-BE49-F238E27FC236}">
                  <a16:creationId xmlns:a16="http://schemas.microsoft.com/office/drawing/2014/main" id="{392271CD-7581-4AAE-98F8-C51871D771D6}"/>
                </a:ext>
              </a:extLst>
            </p:cNvPr>
            <p:cNvSpPr txBox="1"/>
            <p:nvPr/>
          </p:nvSpPr>
          <p:spPr>
            <a:xfrm>
              <a:off x="3595038" y="2979876"/>
              <a:ext cx="685800" cy="215444"/>
            </a:xfrm>
            <a:prstGeom prst="rect">
              <a:avLst/>
            </a:prstGeom>
            <a:noFill/>
          </p:spPr>
          <p:txBody>
            <a:bodyPr wrap="square" rtlCol="0">
              <a:spAutoFit/>
            </a:bodyPr>
            <a:lstStyle/>
            <a:p>
              <a:r>
                <a:rPr lang="en-US" sz="800" dirty="0"/>
                <a:t>Work 1%</a:t>
              </a:r>
            </a:p>
          </p:txBody>
        </p:sp>
        <p:sp>
          <p:nvSpPr>
            <p:cNvPr id="17" name="TextBox 16">
              <a:extLst>
                <a:ext uri="{FF2B5EF4-FFF2-40B4-BE49-F238E27FC236}">
                  <a16:creationId xmlns:a16="http://schemas.microsoft.com/office/drawing/2014/main" id="{CD655955-B740-4FBD-A206-38505C476A7D}"/>
                </a:ext>
              </a:extLst>
            </p:cNvPr>
            <p:cNvSpPr txBox="1"/>
            <p:nvPr/>
          </p:nvSpPr>
          <p:spPr>
            <a:xfrm>
              <a:off x="2941238" y="2976305"/>
              <a:ext cx="333955" cy="215444"/>
            </a:xfrm>
            <a:prstGeom prst="rect">
              <a:avLst/>
            </a:prstGeom>
            <a:noFill/>
          </p:spPr>
          <p:txBody>
            <a:bodyPr wrap="square" rtlCol="0">
              <a:spAutoFit/>
            </a:bodyPr>
            <a:lstStyle/>
            <a:p>
              <a:r>
                <a:rPr lang="en-US" sz="800" dirty="0"/>
                <a:t>4.2</a:t>
              </a:r>
            </a:p>
          </p:txBody>
        </p:sp>
        <p:sp>
          <p:nvSpPr>
            <p:cNvPr id="18" name="TextBox 17">
              <a:extLst>
                <a:ext uri="{FF2B5EF4-FFF2-40B4-BE49-F238E27FC236}">
                  <a16:creationId xmlns:a16="http://schemas.microsoft.com/office/drawing/2014/main" id="{4CA6B355-CF43-4CAD-ADFF-B21A68F8CE31}"/>
                </a:ext>
              </a:extLst>
            </p:cNvPr>
            <p:cNvSpPr txBox="1"/>
            <p:nvPr/>
          </p:nvSpPr>
          <p:spPr>
            <a:xfrm>
              <a:off x="5410200" y="658901"/>
              <a:ext cx="685800" cy="215444"/>
            </a:xfrm>
            <a:prstGeom prst="rect">
              <a:avLst/>
            </a:prstGeom>
            <a:noFill/>
          </p:spPr>
          <p:txBody>
            <a:bodyPr wrap="square" rtlCol="0">
              <a:spAutoFit/>
            </a:bodyPr>
            <a:lstStyle/>
            <a:p>
              <a:r>
                <a:rPr lang="en-US" sz="800" dirty="0"/>
                <a:t>Work 1%</a:t>
              </a:r>
            </a:p>
          </p:txBody>
        </p:sp>
        <p:sp>
          <p:nvSpPr>
            <p:cNvPr id="19" name="TextBox 18">
              <a:extLst>
                <a:ext uri="{FF2B5EF4-FFF2-40B4-BE49-F238E27FC236}">
                  <a16:creationId xmlns:a16="http://schemas.microsoft.com/office/drawing/2014/main" id="{6C518774-DEAE-4FC5-80A8-92F969BFD7C0}"/>
                </a:ext>
              </a:extLst>
            </p:cNvPr>
            <p:cNvSpPr txBox="1"/>
            <p:nvPr/>
          </p:nvSpPr>
          <p:spPr>
            <a:xfrm>
              <a:off x="4715760" y="655330"/>
              <a:ext cx="685800" cy="215444"/>
            </a:xfrm>
            <a:prstGeom prst="rect">
              <a:avLst/>
            </a:prstGeom>
            <a:noFill/>
          </p:spPr>
          <p:txBody>
            <a:bodyPr wrap="square" rtlCol="0">
              <a:spAutoFit/>
            </a:bodyPr>
            <a:lstStyle/>
            <a:p>
              <a:r>
                <a:rPr lang="en-US" sz="800" dirty="0"/>
                <a:t>4.1.1</a:t>
              </a:r>
            </a:p>
          </p:txBody>
        </p:sp>
        <p:sp>
          <p:nvSpPr>
            <p:cNvPr id="20" name="TextBox 19">
              <a:extLst>
                <a:ext uri="{FF2B5EF4-FFF2-40B4-BE49-F238E27FC236}">
                  <a16:creationId xmlns:a16="http://schemas.microsoft.com/office/drawing/2014/main" id="{03A42679-54CB-4C29-9D71-0B1524A68670}"/>
                </a:ext>
              </a:extLst>
            </p:cNvPr>
            <p:cNvSpPr txBox="1"/>
            <p:nvPr/>
          </p:nvSpPr>
          <p:spPr>
            <a:xfrm>
              <a:off x="5427785" y="1379451"/>
              <a:ext cx="685800" cy="215444"/>
            </a:xfrm>
            <a:prstGeom prst="rect">
              <a:avLst/>
            </a:prstGeom>
            <a:noFill/>
          </p:spPr>
          <p:txBody>
            <a:bodyPr wrap="square" rtlCol="0">
              <a:spAutoFit/>
            </a:bodyPr>
            <a:lstStyle/>
            <a:p>
              <a:r>
                <a:rPr lang="en-US" sz="800" dirty="0"/>
                <a:t>Work 1%</a:t>
              </a:r>
            </a:p>
          </p:txBody>
        </p:sp>
        <p:sp>
          <p:nvSpPr>
            <p:cNvPr id="21" name="TextBox 20">
              <a:extLst>
                <a:ext uri="{FF2B5EF4-FFF2-40B4-BE49-F238E27FC236}">
                  <a16:creationId xmlns:a16="http://schemas.microsoft.com/office/drawing/2014/main" id="{F2765469-7A16-4A7B-B82A-6F2D281A5B35}"/>
                </a:ext>
              </a:extLst>
            </p:cNvPr>
            <p:cNvSpPr txBox="1"/>
            <p:nvPr/>
          </p:nvSpPr>
          <p:spPr>
            <a:xfrm>
              <a:off x="4733345" y="1365719"/>
              <a:ext cx="450381" cy="215444"/>
            </a:xfrm>
            <a:prstGeom prst="rect">
              <a:avLst/>
            </a:prstGeom>
            <a:noFill/>
          </p:spPr>
          <p:txBody>
            <a:bodyPr wrap="square" rtlCol="0">
              <a:spAutoFit/>
            </a:bodyPr>
            <a:lstStyle/>
            <a:p>
              <a:r>
                <a:rPr lang="en-US" sz="800" dirty="0"/>
                <a:t>4.1.2</a:t>
              </a:r>
            </a:p>
          </p:txBody>
        </p:sp>
        <p:sp>
          <p:nvSpPr>
            <p:cNvPr id="22" name="TextBox 21">
              <a:extLst>
                <a:ext uri="{FF2B5EF4-FFF2-40B4-BE49-F238E27FC236}">
                  <a16:creationId xmlns:a16="http://schemas.microsoft.com/office/drawing/2014/main" id="{CA6AA288-0DF2-4562-83EB-5B500EE44E2E}"/>
                </a:ext>
              </a:extLst>
            </p:cNvPr>
            <p:cNvSpPr txBox="1"/>
            <p:nvPr/>
          </p:nvSpPr>
          <p:spPr>
            <a:xfrm>
              <a:off x="5427785" y="2088063"/>
              <a:ext cx="685800" cy="215444"/>
            </a:xfrm>
            <a:prstGeom prst="rect">
              <a:avLst/>
            </a:prstGeom>
            <a:noFill/>
          </p:spPr>
          <p:txBody>
            <a:bodyPr wrap="square" rtlCol="0">
              <a:spAutoFit/>
            </a:bodyPr>
            <a:lstStyle/>
            <a:p>
              <a:r>
                <a:rPr lang="en-US" sz="800" dirty="0"/>
                <a:t>Work 1%</a:t>
              </a:r>
            </a:p>
          </p:txBody>
        </p:sp>
        <p:sp>
          <p:nvSpPr>
            <p:cNvPr id="23" name="TextBox 22">
              <a:extLst>
                <a:ext uri="{FF2B5EF4-FFF2-40B4-BE49-F238E27FC236}">
                  <a16:creationId xmlns:a16="http://schemas.microsoft.com/office/drawing/2014/main" id="{FE0B726F-0071-45BE-AD66-2F3B95EAC02A}"/>
                </a:ext>
              </a:extLst>
            </p:cNvPr>
            <p:cNvSpPr txBox="1"/>
            <p:nvPr/>
          </p:nvSpPr>
          <p:spPr>
            <a:xfrm>
              <a:off x="4733345" y="2084492"/>
              <a:ext cx="570175" cy="215444"/>
            </a:xfrm>
            <a:prstGeom prst="rect">
              <a:avLst/>
            </a:prstGeom>
            <a:noFill/>
          </p:spPr>
          <p:txBody>
            <a:bodyPr wrap="square" rtlCol="0">
              <a:spAutoFit/>
            </a:bodyPr>
            <a:lstStyle/>
            <a:p>
              <a:r>
                <a:rPr lang="en-US" sz="800" dirty="0"/>
                <a:t>4.1.3</a:t>
              </a:r>
            </a:p>
          </p:txBody>
        </p:sp>
        <p:cxnSp>
          <p:nvCxnSpPr>
            <p:cNvPr id="26" name="Connector: Elbow 25">
              <a:extLst>
                <a:ext uri="{FF2B5EF4-FFF2-40B4-BE49-F238E27FC236}">
                  <a16:creationId xmlns:a16="http://schemas.microsoft.com/office/drawing/2014/main" id="{408119E1-3A4E-44C0-BE19-BCC49FDCF943}"/>
                </a:ext>
              </a:extLst>
            </p:cNvPr>
            <p:cNvCxnSpPr>
              <a:cxnSpLocks/>
              <a:stCxn id="2" idx="3"/>
              <a:endCxn id="7" idx="1"/>
            </p:cNvCxnSpPr>
            <p:nvPr/>
          </p:nvCxnSpPr>
          <p:spPr>
            <a:xfrm flipV="1">
              <a:off x="2414739" y="1766818"/>
              <a:ext cx="487680" cy="228600"/>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29" name="Connector: Elbow 28">
              <a:extLst>
                <a:ext uri="{FF2B5EF4-FFF2-40B4-BE49-F238E27FC236}">
                  <a16:creationId xmlns:a16="http://schemas.microsoft.com/office/drawing/2014/main" id="{D731E0B0-E7CA-43EA-B2E3-AC760D403B31}"/>
                </a:ext>
              </a:extLst>
            </p:cNvPr>
            <p:cNvCxnSpPr>
              <a:cxnSpLocks/>
              <a:stCxn id="2" idx="3"/>
              <a:endCxn id="8" idx="1"/>
            </p:cNvCxnSpPr>
            <p:nvPr/>
          </p:nvCxnSpPr>
          <p:spPr>
            <a:xfrm>
              <a:off x="2414739" y="1995418"/>
              <a:ext cx="487680" cy="1428502"/>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2" name="Connector: Elbow 31">
              <a:extLst>
                <a:ext uri="{FF2B5EF4-FFF2-40B4-BE49-F238E27FC236}">
                  <a16:creationId xmlns:a16="http://schemas.microsoft.com/office/drawing/2014/main" id="{ABBD9CEB-46E8-4173-AA68-46DD77BD848A}"/>
                </a:ext>
              </a:extLst>
            </p:cNvPr>
            <p:cNvCxnSpPr>
              <a:cxnSpLocks/>
              <a:stCxn id="7" idx="3"/>
              <a:endCxn id="9" idx="1"/>
            </p:cNvCxnSpPr>
            <p:nvPr/>
          </p:nvCxnSpPr>
          <p:spPr>
            <a:xfrm flipV="1">
              <a:off x="4274019" y="1110793"/>
              <a:ext cx="450381" cy="656025"/>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5" name="Connector: Elbow 34">
              <a:extLst>
                <a:ext uri="{FF2B5EF4-FFF2-40B4-BE49-F238E27FC236}">
                  <a16:creationId xmlns:a16="http://schemas.microsoft.com/office/drawing/2014/main" id="{4EDCB078-68CD-48CB-B2A6-6538D50B2B73}"/>
                </a:ext>
              </a:extLst>
            </p:cNvPr>
            <p:cNvCxnSpPr>
              <a:cxnSpLocks/>
              <a:stCxn id="7" idx="3"/>
              <a:endCxn id="10" idx="1"/>
            </p:cNvCxnSpPr>
            <p:nvPr/>
          </p:nvCxnSpPr>
          <p:spPr>
            <a:xfrm>
              <a:off x="4274019" y="1766818"/>
              <a:ext cx="450381" cy="54947"/>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cxnSp>
          <p:nvCxnSpPr>
            <p:cNvPr id="38" name="Connector: Elbow 37">
              <a:extLst>
                <a:ext uri="{FF2B5EF4-FFF2-40B4-BE49-F238E27FC236}">
                  <a16:creationId xmlns:a16="http://schemas.microsoft.com/office/drawing/2014/main" id="{5F441A35-DABD-4806-A214-054938279343}"/>
                </a:ext>
              </a:extLst>
            </p:cNvPr>
            <p:cNvCxnSpPr>
              <a:cxnSpLocks/>
              <a:stCxn id="7" idx="3"/>
              <a:endCxn id="11" idx="1"/>
            </p:cNvCxnSpPr>
            <p:nvPr/>
          </p:nvCxnSpPr>
          <p:spPr>
            <a:xfrm>
              <a:off x="4274019" y="1766818"/>
              <a:ext cx="450381" cy="765919"/>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536475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69622D-7909-4114-A32B-B8AA2DEB302F}"/>
              </a:ext>
            </a:extLst>
          </p:cNvPr>
          <p:cNvSpPr>
            <a:spLocks noGrp="1"/>
          </p:cNvSpPr>
          <p:nvPr>
            <p:ph type="title"/>
          </p:nvPr>
        </p:nvSpPr>
        <p:spPr/>
        <p:txBody>
          <a:bodyPr/>
          <a:lstStyle/>
          <a:p>
            <a:r>
              <a:rPr lang="en-US" dirty="0">
                <a:solidFill>
                  <a:srgbClr val="FF0000"/>
                </a:solidFill>
              </a:rPr>
              <a:t>WBS in operation</a:t>
            </a:r>
          </a:p>
        </p:txBody>
      </p:sp>
      <p:sp>
        <p:nvSpPr>
          <p:cNvPr id="5" name="Rectangle 4">
            <a:extLst>
              <a:ext uri="{FF2B5EF4-FFF2-40B4-BE49-F238E27FC236}">
                <a16:creationId xmlns:a16="http://schemas.microsoft.com/office/drawing/2014/main" id="{C90C32BB-97CC-434F-929F-456FF46F81BF}"/>
              </a:ext>
            </a:extLst>
          </p:cNvPr>
          <p:cNvSpPr/>
          <p:nvPr/>
        </p:nvSpPr>
        <p:spPr>
          <a:xfrm>
            <a:off x="595734" y="2568515"/>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Operation</a:t>
            </a:r>
          </a:p>
        </p:txBody>
      </p:sp>
      <p:sp>
        <p:nvSpPr>
          <p:cNvPr id="6" name="Rectangle 5">
            <a:extLst>
              <a:ext uri="{FF2B5EF4-FFF2-40B4-BE49-F238E27FC236}">
                <a16:creationId xmlns:a16="http://schemas.microsoft.com/office/drawing/2014/main" id="{8074E224-A2C1-42D4-897B-7FDFA190ED2C}"/>
              </a:ext>
            </a:extLst>
          </p:cNvPr>
          <p:cNvSpPr/>
          <p:nvPr/>
        </p:nvSpPr>
        <p:spPr>
          <a:xfrm>
            <a:off x="2597254" y="2677735"/>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Scheduled Maintenance</a:t>
            </a:r>
          </a:p>
        </p:txBody>
      </p:sp>
      <p:sp>
        <p:nvSpPr>
          <p:cNvPr id="7" name="Rectangle 6">
            <a:extLst>
              <a:ext uri="{FF2B5EF4-FFF2-40B4-BE49-F238E27FC236}">
                <a16:creationId xmlns:a16="http://schemas.microsoft.com/office/drawing/2014/main" id="{1371455A-C385-45E3-B8A3-13D445285871}"/>
              </a:ext>
            </a:extLst>
          </p:cNvPr>
          <p:cNvSpPr/>
          <p:nvPr/>
        </p:nvSpPr>
        <p:spPr>
          <a:xfrm>
            <a:off x="2597254" y="1991935"/>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Unscheduled Maintenance</a:t>
            </a:r>
          </a:p>
        </p:txBody>
      </p:sp>
      <p:cxnSp>
        <p:nvCxnSpPr>
          <p:cNvPr id="9" name="Connector: Elbow 8">
            <a:extLst>
              <a:ext uri="{FF2B5EF4-FFF2-40B4-BE49-F238E27FC236}">
                <a16:creationId xmlns:a16="http://schemas.microsoft.com/office/drawing/2014/main" id="{4403F859-5E4C-4BE5-9007-0BF7A86A82B1}"/>
              </a:ext>
            </a:extLst>
          </p:cNvPr>
          <p:cNvCxnSpPr>
            <a:cxnSpLocks/>
            <a:stCxn id="5" idx="3"/>
            <a:endCxn id="7" idx="1"/>
          </p:cNvCxnSpPr>
          <p:nvPr/>
        </p:nvCxnSpPr>
        <p:spPr>
          <a:xfrm flipV="1">
            <a:off x="1967334" y="2220535"/>
            <a:ext cx="629920" cy="576580"/>
          </a:xfrm>
          <a:prstGeom prst="bentConnector3">
            <a:avLst/>
          </a:prstGeom>
        </p:spPr>
        <p:style>
          <a:lnRef idx="1">
            <a:schemeClr val="dk1"/>
          </a:lnRef>
          <a:fillRef idx="0">
            <a:schemeClr val="dk1"/>
          </a:fillRef>
          <a:effectRef idx="0">
            <a:schemeClr val="dk1"/>
          </a:effectRef>
          <a:fontRef idx="minor">
            <a:schemeClr val="tx1"/>
          </a:fontRef>
        </p:style>
      </p:cxnSp>
      <p:cxnSp>
        <p:nvCxnSpPr>
          <p:cNvPr id="13" name="Connector: Elbow 12">
            <a:extLst>
              <a:ext uri="{FF2B5EF4-FFF2-40B4-BE49-F238E27FC236}">
                <a16:creationId xmlns:a16="http://schemas.microsoft.com/office/drawing/2014/main" id="{44D21BFC-78CF-4E43-A46D-6452264087E8}"/>
              </a:ext>
            </a:extLst>
          </p:cNvPr>
          <p:cNvCxnSpPr>
            <a:cxnSpLocks/>
            <a:stCxn id="5" idx="3"/>
            <a:endCxn id="6" idx="1"/>
          </p:cNvCxnSpPr>
          <p:nvPr/>
        </p:nvCxnSpPr>
        <p:spPr>
          <a:xfrm>
            <a:off x="1967334" y="2797115"/>
            <a:ext cx="629920" cy="109220"/>
          </a:xfrm>
          <a:prstGeom prst="bentConnector3">
            <a:avLst/>
          </a:prstGeom>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95D2E890-F3C4-4476-A9B2-9FAD4EC03918}"/>
              </a:ext>
            </a:extLst>
          </p:cNvPr>
          <p:cNvSpPr/>
          <p:nvPr/>
        </p:nvSpPr>
        <p:spPr>
          <a:xfrm>
            <a:off x="2597254" y="3429000"/>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Software update</a:t>
            </a:r>
          </a:p>
        </p:txBody>
      </p:sp>
      <p:sp>
        <p:nvSpPr>
          <p:cNvPr id="19" name="Rectangle 18">
            <a:extLst>
              <a:ext uri="{FF2B5EF4-FFF2-40B4-BE49-F238E27FC236}">
                <a16:creationId xmlns:a16="http://schemas.microsoft.com/office/drawing/2014/main" id="{7720D4D9-796B-4AAB-BD0D-93784DF9ADE3}"/>
              </a:ext>
            </a:extLst>
          </p:cNvPr>
          <p:cNvSpPr/>
          <p:nvPr/>
        </p:nvSpPr>
        <p:spPr>
          <a:xfrm>
            <a:off x="2597254" y="4292600"/>
            <a:ext cx="1371600" cy="457200"/>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1100" dirty="0">
                <a:solidFill>
                  <a:schemeClr val="tx1"/>
                </a:solidFill>
              </a:rPr>
              <a:t>Personnel training</a:t>
            </a:r>
          </a:p>
        </p:txBody>
      </p:sp>
      <p:cxnSp>
        <p:nvCxnSpPr>
          <p:cNvPr id="20" name="Connector: Elbow 19">
            <a:extLst>
              <a:ext uri="{FF2B5EF4-FFF2-40B4-BE49-F238E27FC236}">
                <a16:creationId xmlns:a16="http://schemas.microsoft.com/office/drawing/2014/main" id="{1BEBD16B-E6CC-45EA-8E81-0D71F9A4446F}"/>
              </a:ext>
            </a:extLst>
          </p:cNvPr>
          <p:cNvCxnSpPr>
            <a:cxnSpLocks/>
            <a:stCxn id="5" idx="3"/>
            <a:endCxn id="18" idx="1"/>
          </p:cNvCxnSpPr>
          <p:nvPr/>
        </p:nvCxnSpPr>
        <p:spPr>
          <a:xfrm>
            <a:off x="1967334" y="2797115"/>
            <a:ext cx="629920" cy="860485"/>
          </a:xfrm>
          <a:prstGeom prst="bentConnector3">
            <a:avLst/>
          </a:prstGeom>
        </p:spPr>
        <p:style>
          <a:lnRef idx="1">
            <a:schemeClr val="dk1"/>
          </a:lnRef>
          <a:fillRef idx="0">
            <a:schemeClr val="dk1"/>
          </a:fillRef>
          <a:effectRef idx="0">
            <a:schemeClr val="dk1"/>
          </a:effectRef>
          <a:fontRef idx="minor">
            <a:schemeClr val="tx1"/>
          </a:fontRef>
        </p:style>
      </p:cxnSp>
      <p:cxnSp>
        <p:nvCxnSpPr>
          <p:cNvPr id="23" name="Connector: Elbow 22">
            <a:extLst>
              <a:ext uri="{FF2B5EF4-FFF2-40B4-BE49-F238E27FC236}">
                <a16:creationId xmlns:a16="http://schemas.microsoft.com/office/drawing/2014/main" id="{EEA0C73B-A6F0-4014-8C2F-E2A22D144E5E}"/>
              </a:ext>
            </a:extLst>
          </p:cNvPr>
          <p:cNvCxnSpPr>
            <a:cxnSpLocks/>
            <a:stCxn id="5" idx="3"/>
            <a:endCxn id="19" idx="1"/>
          </p:cNvCxnSpPr>
          <p:nvPr/>
        </p:nvCxnSpPr>
        <p:spPr>
          <a:xfrm>
            <a:off x="1967334" y="2797115"/>
            <a:ext cx="629920" cy="1724085"/>
          </a:xfrm>
          <a:prstGeom prst="bentConnector3">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99882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602EA1-1597-497D-8490-A23036291D3C}"/>
              </a:ext>
            </a:extLst>
          </p:cNvPr>
          <p:cNvSpPr>
            <a:spLocks noGrp="1"/>
          </p:cNvSpPr>
          <p:nvPr>
            <p:ph type="ctrTitle"/>
          </p:nvPr>
        </p:nvSpPr>
        <p:spPr>
          <a:xfrm>
            <a:off x="584661" y="318982"/>
            <a:ext cx="2416233" cy="623310"/>
          </a:xfrm>
        </p:spPr>
        <p:txBody>
          <a:bodyPr>
            <a:noAutofit/>
          </a:bodyPr>
          <a:lstStyle/>
          <a:p>
            <a:pPr algn="l"/>
            <a:r>
              <a:rPr lang="en-US" altLang="zh-CN" sz="3000" b="1" dirty="0">
                <a:latin typeface="Calibri (Body)"/>
              </a:rPr>
              <a:t>Motivation</a:t>
            </a:r>
            <a:endParaRPr lang="en-US" sz="3000" b="1" dirty="0">
              <a:latin typeface="Calibri (Body)"/>
            </a:endParaRPr>
          </a:p>
        </p:txBody>
      </p:sp>
      <p:sp>
        <p:nvSpPr>
          <p:cNvPr id="3" name="副标题 2">
            <a:extLst>
              <a:ext uri="{FF2B5EF4-FFF2-40B4-BE49-F238E27FC236}">
                <a16:creationId xmlns:a16="http://schemas.microsoft.com/office/drawing/2014/main" id="{9CF1B74D-6E70-4529-866A-D43854284DDC}"/>
              </a:ext>
            </a:extLst>
          </p:cNvPr>
          <p:cNvSpPr>
            <a:spLocks noGrp="1"/>
          </p:cNvSpPr>
          <p:nvPr>
            <p:ph type="subTitle" idx="1"/>
          </p:nvPr>
        </p:nvSpPr>
        <p:spPr>
          <a:xfrm>
            <a:off x="584661" y="1216284"/>
            <a:ext cx="5511339" cy="5251017"/>
          </a:xfrm>
        </p:spPr>
        <p:txBody>
          <a:bodyPr>
            <a:normAutofit/>
          </a:bodyPr>
          <a:lstStyle/>
          <a:p>
            <a:pPr algn="l"/>
            <a:r>
              <a:rPr lang="en-US" sz="2000" b="1" dirty="0"/>
              <a:t>Background - huge international tourism market </a:t>
            </a:r>
          </a:p>
          <a:p>
            <a:pPr marL="342900" indent="-342900" algn="l">
              <a:buFont typeface="Arial" panose="020B0604020202020204" pitchFamily="34" charset="0"/>
              <a:buChar char="•"/>
            </a:pPr>
            <a:r>
              <a:rPr lang="en-US" sz="2000" dirty="0"/>
              <a:t>Billions of international tourist every year</a:t>
            </a:r>
          </a:p>
          <a:p>
            <a:pPr marL="342900" indent="-342900" algn="l">
              <a:buFont typeface="Arial" panose="020B0604020202020204" pitchFamily="34" charset="0"/>
              <a:buChar char="•"/>
            </a:pPr>
            <a:r>
              <a:rPr lang="en-US" sz="2000" dirty="0"/>
              <a:t>6 million overseas tourist in SBM, Shanghai</a:t>
            </a:r>
          </a:p>
          <a:p>
            <a:pPr marL="457200" indent="-457200" algn="l">
              <a:buFont typeface="Arial" panose="020B0604020202020204" pitchFamily="34" charset="0"/>
              <a:buChar char="•"/>
            </a:pPr>
            <a:endParaRPr lang="en-US" sz="2000" dirty="0"/>
          </a:p>
          <a:p>
            <a:pPr algn="l"/>
            <a:r>
              <a:rPr lang="en-US" sz="2000" b="1" dirty="0"/>
              <a:t>Address customer (international tourist) needs</a:t>
            </a:r>
          </a:p>
          <a:p>
            <a:pPr marL="342900" indent="-342900" algn="l">
              <a:buFont typeface="Arial" panose="020B0604020202020204" pitchFamily="34" charset="0"/>
              <a:buChar char="•"/>
            </a:pPr>
            <a:r>
              <a:rPr lang="en-US" sz="2000" dirty="0"/>
              <a:t>Time saving on searching right information</a:t>
            </a:r>
          </a:p>
          <a:p>
            <a:pPr marL="342900" indent="-342900" algn="l">
              <a:buFont typeface="Arial" panose="020B0604020202020204" pitchFamily="34" charset="0"/>
              <a:buChar char="•"/>
            </a:pPr>
            <a:r>
              <a:rPr lang="en-US" sz="2000" dirty="0"/>
              <a:t>Energy saving on entire shopping time</a:t>
            </a:r>
          </a:p>
          <a:p>
            <a:pPr marL="342900" indent="-342900" algn="l">
              <a:buFont typeface="Arial" panose="020B0604020202020204" pitchFamily="34" charset="0"/>
              <a:buChar char="•"/>
            </a:pPr>
            <a:r>
              <a:rPr lang="en-US" sz="2000" dirty="0"/>
              <a:t>Unique experience in shopping</a:t>
            </a:r>
          </a:p>
          <a:p>
            <a:pPr algn="l"/>
            <a:endParaRPr lang="en-US" sz="2000" b="1" dirty="0"/>
          </a:p>
          <a:p>
            <a:pPr algn="l"/>
            <a:r>
              <a:rPr lang="en-US" sz="2000" b="1" dirty="0"/>
              <a:t>Potential benefits to society</a:t>
            </a:r>
          </a:p>
          <a:p>
            <a:pPr marL="342900" indent="-342900" algn="l">
              <a:buFont typeface="Arial" panose="020B0604020202020204" pitchFamily="34" charset="0"/>
              <a:buChar char="•"/>
            </a:pPr>
            <a:r>
              <a:rPr lang="en-US" sz="2000" dirty="0"/>
              <a:t>Differentiate mall in competition</a:t>
            </a:r>
          </a:p>
          <a:p>
            <a:pPr marL="342900" indent="-342900" algn="l">
              <a:buFont typeface="Arial" panose="020B0604020202020204" pitchFamily="34" charset="0"/>
              <a:buChar char="•"/>
            </a:pPr>
            <a:r>
              <a:rPr lang="en-US" sz="2000" dirty="0"/>
              <a:t>Improve city image in global tourism</a:t>
            </a:r>
          </a:p>
          <a:p>
            <a:pPr marL="342900" indent="-342900" algn="l">
              <a:buFont typeface="Arial" panose="020B0604020202020204" pitchFamily="34" charset="0"/>
              <a:buChar char="•"/>
            </a:pPr>
            <a:r>
              <a:rPr lang="en-US" sz="2000" dirty="0"/>
              <a:t>Attract more international tourists</a:t>
            </a:r>
          </a:p>
        </p:txBody>
      </p:sp>
      <p:sp>
        <p:nvSpPr>
          <p:cNvPr id="4" name="AutoShape 2" descr="âhow many tourists travel each yearâçå¾çæç´¢ç»æ">
            <a:extLst>
              <a:ext uri="{FF2B5EF4-FFF2-40B4-BE49-F238E27FC236}">
                <a16:creationId xmlns:a16="http://schemas.microsoft.com/office/drawing/2014/main" id="{A1EC5485-FE1B-4874-808F-199E694E7F6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图片 5">
            <a:extLst>
              <a:ext uri="{FF2B5EF4-FFF2-40B4-BE49-F238E27FC236}">
                <a16:creationId xmlns:a16="http://schemas.microsoft.com/office/drawing/2014/main" id="{A5352F9A-BF9A-463F-98E1-7B126A7E98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9154" y="318982"/>
            <a:ext cx="5762846" cy="4199751"/>
          </a:xfrm>
          <a:prstGeom prst="rect">
            <a:avLst/>
          </a:prstGeom>
        </p:spPr>
      </p:pic>
      <p:pic>
        <p:nvPicPr>
          <p:cNvPr id="5" name="Picture 4">
            <a:extLst>
              <a:ext uri="{FF2B5EF4-FFF2-40B4-BE49-F238E27FC236}">
                <a16:creationId xmlns:a16="http://schemas.microsoft.com/office/drawing/2014/main" id="{C01565CA-39E5-4A2E-88A0-FD612DB74CC9}"/>
              </a:ext>
            </a:extLst>
          </p:cNvPr>
          <p:cNvPicPr>
            <a:picLocks noChangeAspect="1"/>
          </p:cNvPicPr>
          <p:nvPr/>
        </p:nvPicPr>
        <p:blipFill>
          <a:blip r:embed="rId4"/>
          <a:stretch>
            <a:fillRect/>
          </a:stretch>
        </p:blipFill>
        <p:spPr>
          <a:xfrm>
            <a:off x="6429154" y="4543872"/>
            <a:ext cx="5762846" cy="1923429"/>
          </a:xfrm>
          <a:prstGeom prst="rect">
            <a:avLst/>
          </a:prstGeom>
        </p:spPr>
      </p:pic>
    </p:spTree>
    <p:extLst>
      <p:ext uri="{BB962C8B-B14F-4D97-AF65-F5344CB8AC3E}">
        <p14:creationId xmlns:p14="http://schemas.microsoft.com/office/powerpoint/2010/main" val="1755170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D9F176-DC1D-45DD-94A1-A77573B22333}"/>
              </a:ext>
            </a:extLst>
          </p:cNvPr>
          <p:cNvSpPr>
            <a:spLocks noGrp="1"/>
          </p:cNvSpPr>
          <p:nvPr>
            <p:ph idx="1"/>
          </p:nvPr>
        </p:nvSpPr>
        <p:spPr/>
        <p:txBody>
          <a:bodyPr/>
          <a:lstStyle/>
          <a:p>
            <a:pPr marL="0" indent="0">
              <a:buNone/>
            </a:pPr>
            <a:r>
              <a:rPr lang="en-US" dirty="0">
                <a:solidFill>
                  <a:srgbClr val="FF0000"/>
                </a:solidFill>
              </a:rPr>
              <a:t>Challenges</a:t>
            </a:r>
          </a:p>
          <a:p>
            <a:r>
              <a:rPr lang="en-US" dirty="0">
                <a:solidFill>
                  <a:srgbClr val="FF0000"/>
                </a:solidFill>
              </a:rPr>
              <a:t>The software service development is the biggest challenge in this project as it leverage new technologies such as indoor positioning with BLE, translation with voice input, navigation path planning in a multiple floors building and autonomously moving robot.</a:t>
            </a:r>
          </a:p>
        </p:txBody>
      </p:sp>
      <p:sp>
        <p:nvSpPr>
          <p:cNvPr id="3" name="Title 2">
            <a:extLst>
              <a:ext uri="{FF2B5EF4-FFF2-40B4-BE49-F238E27FC236}">
                <a16:creationId xmlns:a16="http://schemas.microsoft.com/office/drawing/2014/main" id="{9FC72DD7-B0EC-42B8-BE4B-832307B1C4B2}"/>
              </a:ext>
            </a:extLst>
          </p:cNvPr>
          <p:cNvSpPr>
            <a:spLocks noGrp="1"/>
          </p:cNvSpPr>
          <p:nvPr>
            <p:ph type="title"/>
          </p:nvPr>
        </p:nvSpPr>
        <p:spPr/>
        <p:txBody>
          <a:bodyPr/>
          <a:lstStyle/>
          <a:p>
            <a:r>
              <a:rPr lang="en-US" dirty="0"/>
              <a:t>Motivation</a:t>
            </a:r>
          </a:p>
        </p:txBody>
      </p:sp>
    </p:spTree>
    <p:extLst>
      <p:ext uri="{BB962C8B-B14F-4D97-AF65-F5344CB8AC3E}">
        <p14:creationId xmlns:p14="http://schemas.microsoft.com/office/powerpoint/2010/main" val="859088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6DCED7-59D6-480B-A109-8C7A5771B5C9}"/>
              </a:ext>
            </a:extLst>
          </p:cNvPr>
          <p:cNvSpPr>
            <a:spLocks noGrp="1"/>
          </p:cNvSpPr>
          <p:nvPr>
            <p:ph type="title"/>
          </p:nvPr>
        </p:nvSpPr>
        <p:spPr>
          <a:xfrm>
            <a:off x="657715" y="365125"/>
            <a:ext cx="4423756" cy="1056351"/>
          </a:xfrm>
        </p:spPr>
        <p:txBody>
          <a:bodyPr>
            <a:normAutofit/>
          </a:bodyPr>
          <a:lstStyle/>
          <a:p>
            <a:r>
              <a:rPr lang="en-US" altLang="zh-CN" sz="3000" b="1" dirty="0">
                <a:latin typeface="Calibri (Body)"/>
              </a:rPr>
              <a:t>Purpose of the system</a:t>
            </a:r>
            <a:endParaRPr lang="en-US" sz="3000" b="1" dirty="0">
              <a:latin typeface="Calibri (Body)"/>
            </a:endParaRPr>
          </a:p>
        </p:txBody>
      </p:sp>
      <p:sp>
        <p:nvSpPr>
          <p:cNvPr id="3" name="内容占位符 2">
            <a:extLst>
              <a:ext uri="{FF2B5EF4-FFF2-40B4-BE49-F238E27FC236}">
                <a16:creationId xmlns:a16="http://schemas.microsoft.com/office/drawing/2014/main" id="{63E251B5-80D9-4326-A549-A547860950ED}"/>
              </a:ext>
            </a:extLst>
          </p:cNvPr>
          <p:cNvSpPr>
            <a:spLocks noGrp="1"/>
          </p:cNvSpPr>
          <p:nvPr>
            <p:ph idx="1"/>
          </p:nvPr>
        </p:nvSpPr>
        <p:spPr>
          <a:xfrm>
            <a:off x="657715" y="1496291"/>
            <a:ext cx="5578947" cy="4680672"/>
          </a:xfrm>
        </p:spPr>
        <p:txBody>
          <a:bodyPr>
            <a:normAutofit/>
          </a:bodyPr>
          <a:lstStyle/>
          <a:p>
            <a:pPr marL="0" indent="0" algn="just">
              <a:buNone/>
            </a:pPr>
            <a:r>
              <a:rPr lang="en-US" sz="2000" dirty="0"/>
              <a:t>Provide an easy method for international tourists to save their time on searching right information and physical energy during shopping in a big mall like Super Brand Mall, Shanghai, hence to provide them an unique shopping experience. </a:t>
            </a:r>
          </a:p>
          <a:p>
            <a:pPr marL="0" indent="0" algn="just">
              <a:buNone/>
            </a:pPr>
            <a:endParaRPr lang="en-US" sz="2400" dirty="0"/>
          </a:p>
          <a:p>
            <a:pPr marL="0" indent="0" algn="just">
              <a:buNone/>
            </a:pPr>
            <a:endParaRPr lang="en-US" sz="2400" dirty="0"/>
          </a:p>
        </p:txBody>
      </p:sp>
      <p:pic>
        <p:nvPicPr>
          <p:cNvPr id="5" name="图片 4">
            <a:extLst>
              <a:ext uri="{FF2B5EF4-FFF2-40B4-BE49-F238E27FC236}">
                <a16:creationId xmlns:a16="http://schemas.microsoft.com/office/drawing/2014/main" id="{4DB6D64F-BB41-4932-997D-ED4B1DE755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715" y="3209727"/>
            <a:ext cx="5578947" cy="3218296"/>
          </a:xfrm>
          <a:prstGeom prst="rect">
            <a:avLst/>
          </a:prstGeom>
        </p:spPr>
      </p:pic>
      <p:grpSp>
        <p:nvGrpSpPr>
          <p:cNvPr id="4" name="Group 3">
            <a:extLst>
              <a:ext uri="{FF2B5EF4-FFF2-40B4-BE49-F238E27FC236}">
                <a16:creationId xmlns:a16="http://schemas.microsoft.com/office/drawing/2014/main" id="{84E036E6-1685-43C0-9FFF-384C725F8BAC}"/>
              </a:ext>
            </a:extLst>
          </p:cNvPr>
          <p:cNvGrpSpPr/>
          <p:nvPr/>
        </p:nvGrpSpPr>
        <p:grpSpPr>
          <a:xfrm>
            <a:off x="6491634" y="2453947"/>
            <a:ext cx="5042651" cy="3974076"/>
            <a:chOff x="6249808" y="2448444"/>
            <a:chExt cx="4829695" cy="3619500"/>
          </a:xfrm>
        </p:grpSpPr>
        <p:pic>
          <p:nvPicPr>
            <p:cNvPr id="11" name="图片 10">
              <a:extLst>
                <a:ext uri="{FF2B5EF4-FFF2-40B4-BE49-F238E27FC236}">
                  <a16:creationId xmlns:a16="http://schemas.microsoft.com/office/drawing/2014/main" id="{D64FCB21-38B1-42D7-B1B1-7075CDE714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9808" y="2448444"/>
              <a:ext cx="4829175" cy="3619500"/>
            </a:xfrm>
            <a:prstGeom prst="rect">
              <a:avLst/>
            </a:prstGeom>
          </p:spPr>
        </p:pic>
        <p:sp>
          <p:nvSpPr>
            <p:cNvPr id="12" name="矩形 11">
              <a:extLst>
                <a:ext uri="{FF2B5EF4-FFF2-40B4-BE49-F238E27FC236}">
                  <a16:creationId xmlns:a16="http://schemas.microsoft.com/office/drawing/2014/main" id="{AE25AEF5-6790-402F-9EBC-919E2481310D}"/>
                </a:ext>
              </a:extLst>
            </p:cNvPr>
            <p:cNvSpPr/>
            <p:nvPr/>
          </p:nvSpPr>
          <p:spPr>
            <a:xfrm>
              <a:off x="6249808" y="2448444"/>
              <a:ext cx="4829695" cy="707886"/>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r>
                <a:rPr lang="en-US" altLang="zh-CN" sz="20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When you are lost at the big mall and someone ask who you are looking for ?</a:t>
              </a:r>
              <a:endParaRPr lang="zh-CN" altLang="en-US" sz="20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851416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58805E-DDE5-4F77-BD96-C6F6CB80F7A0}"/>
              </a:ext>
            </a:extLst>
          </p:cNvPr>
          <p:cNvSpPr>
            <a:spLocks noGrp="1"/>
          </p:cNvSpPr>
          <p:nvPr>
            <p:ph type="title"/>
          </p:nvPr>
        </p:nvSpPr>
        <p:spPr>
          <a:xfrm>
            <a:off x="47797" y="93137"/>
            <a:ext cx="10156768" cy="739832"/>
          </a:xfrm>
        </p:spPr>
        <p:txBody>
          <a:bodyPr>
            <a:normAutofit/>
          </a:bodyPr>
          <a:lstStyle/>
          <a:p>
            <a:r>
              <a:rPr lang="en-US" sz="3000" b="1" dirty="0">
                <a:latin typeface="Calibri (Body)"/>
              </a:rPr>
              <a:t>Requirements Analysis</a:t>
            </a:r>
          </a:p>
        </p:txBody>
      </p:sp>
      <p:graphicFrame>
        <p:nvGraphicFramePr>
          <p:cNvPr id="8" name="内容占位符 7">
            <a:extLst>
              <a:ext uri="{FF2B5EF4-FFF2-40B4-BE49-F238E27FC236}">
                <a16:creationId xmlns:a16="http://schemas.microsoft.com/office/drawing/2014/main" id="{51DE3BFE-E9F2-48BD-BAC5-D40CCC6CA937}"/>
              </a:ext>
            </a:extLst>
          </p:cNvPr>
          <p:cNvGraphicFramePr>
            <a:graphicFrameLocks noGrp="1"/>
          </p:cNvGraphicFramePr>
          <p:nvPr>
            <p:ph idx="1"/>
            <p:extLst>
              <p:ext uri="{D42A27DB-BD31-4B8C-83A1-F6EECF244321}">
                <p14:modId xmlns:p14="http://schemas.microsoft.com/office/powerpoint/2010/main" val="2224908478"/>
              </p:ext>
            </p:extLst>
          </p:nvPr>
        </p:nvGraphicFramePr>
        <p:xfrm>
          <a:off x="179877" y="774783"/>
          <a:ext cx="11836399" cy="5974080"/>
        </p:xfrm>
        <a:graphic>
          <a:graphicData uri="http://schemas.openxmlformats.org/drawingml/2006/table">
            <a:tbl>
              <a:tblPr firstRow="1" bandRow="1">
                <a:tableStyleId>{5940675A-B579-460E-94D1-54222C63F5DA}</a:tableStyleId>
              </a:tblPr>
              <a:tblGrid>
                <a:gridCol w="551468">
                  <a:extLst>
                    <a:ext uri="{9D8B030D-6E8A-4147-A177-3AD203B41FA5}">
                      <a16:colId xmlns:a16="http://schemas.microsoft.com/office/drawing/2014/main" val="3132261057"/>
                    </a:ext>
                  </a:extLst>
                </a:gridCol>
                <a:gridCol w="2757339">
                  <a:extLst>
                    <a:ext uri="{9D8B030D-6E8A-4147-A177-3AD203B41FA5}">
                      <a16:colId xmlns:a16="http://schemas.microsoft.com/office/drawing/2014/main" val="1849123903"/>
                    </a:ext>
                  </a:extLst>
                </a:gridCol>
                <a:gridCol w="551468">
                  <a:extLst>
                    <a:ext uri="{9D8B030D-6E8A-4147-A177-3AD203B41FA5}">
                      <a16:colId xmlns:a16="http://schemas.microsoft.com/office/drawing/2014/main" val="228992451"/>
                    </a:ext>
                  </a:extLst>
                </a:gridCol>
                <a:gridCol w="3234408">
                  <a:extLst>
                    <a:ext uri="{9D8B030D-6E8A-4147-A177-3AD203B41FA5}">
                      <a16:colId xmlns:a16="http://schemas.microsoft.com/office/drawing/2014/main" val="2213254409"/>
                    </a:ext>
                  </a:extLst>
                </a:gridCol>
                <a:gridCol w="640080">
                  <a:extLst>
                    <a:ext uri="{9D8B030D-6E8A-4147-A177-3AD203B41FA5}">
                      <a16:colId xmlns:a16="http://schemas.microsoft.com/office/drawing/2014/main" val="2540074981"/>
                    </a:ext>
                  </a:extLst>
                </a:gridCol>
                <a:gridCol w="4101636">
                  <a:extLst>
                    <a:ext uri="{9D8B030D-6E8A-4147-A177-3AD203B41FA5}">
                      <a16:colId xmlns:a16="http://schemas.microsoft.com/office/drawing/2014/main" val="1691463749"/>
                    </a:ext>
                  </a:extLst>
                </a:gridCol>
              </a:tblGrid>
              <a:tr h="453062">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t>Customer Requirements</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t>System Requirements</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t>Design Requirements</a:t>
                      </a: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1099349833"/>
                  </a:ext>
                </a:extLst>
              </a:tr>
              <a:tr h="513471">
                <a:tc rowSpan="2">
                  <a:txBody>
                    <a:bodyPr/>
                    <a:lstStyle/>
                    <a:p>
                      <a:r>
                        <a:rPr lang="en-US" sz="1400" dirty="0"/>
                        <a:t>CR1</a:t>
                      </a: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be easy for international end-users to interacted with. 	</a:t>
                      </a:r>
                      <a:endParaRPr lang="en-US" sz="1400" b="0" i="0" u="none" strike="noStrike" kern="1200" baseline="0" dirty="0">
                        <a:solidFill>
                          <a:schemeClr val="dk1"/>
                        </a:solidFill>
                        <a:latin typeface="+mn-lt"/>
                        <a:ea typeface="+mn-ea"/>
                        <a:cs typeface="+mn-cs"/>
                      </a:endParaRPr>
                    </a:p>
                  </a:txBody>
                  <a:tcPr/>
                </a:tc>
                <a:tc rowSpan="2">
                  <a:txBody>
                    <a:bodyPr/>
                    <a:lstStyle/>
                    <a:p>
                      <a:r>
                        <a:rPr lang="en-US" sz="1400" u="none" strike="noStrike" kern="1200" baseline="0" dirty="0"/>
                        <a:t>SR1</a:t>
                      </a:r>
                      <a:endParaRPr lang="en-US" sz="1400" b="0" i="0" u="none" strike="noStrike" kern="1200" baseline="0" dirty="0">
                        <a:solidFill>
                          <a:schemeClr val="dk1"/>
                        </a:solidFill>
                        <a:latin typeface="+mn-lt"/>
                        <a:ea typeface="+mn-ea"/>
                        <a:cs typeface="+mn-cs"/>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provide language service for interaction and translation. 	</a:t>
                      </a:r>
                    </a:p>
                    <a:p>
                      <a:endParaRPr lang="en-US" sz="1400" b="0" i="0" u="none" strike="noStrike" kern="1200" baseline="0" dirty="0">
                        <a:solidFill>
                          <a:schemeClr val="dk1"/>
                        </a:solidFill>
                        <a:latin typeface="+mn-lt"/>
                        <a:ea typeface="+mn-ea"/>
                        <a:cs typeface="+mn-cs"/>
                      </a:endParaRPr>
                    </a:p>
                  </a:txBody>
                  <a:tcPr/>
                </a:tc>
                <a:tc>
                  <a:txBody>
                    <a:bodyPr/>
                    <a:lstStyle/>
                    <a:p>
                      <a:r>
                        <a:rPr lang="en-US" sz="1400" dirty="0"/>
                        <a:t>DR1</a:t>
                      </a:r>
                    </a:p>
                  </a:txBody>
                  <a:tcPr/>
                </a:tc>
                <a:tc>
                  <a:txBody>
                    <a:bodyPr/>
                    <a:lstStyle/>
                    <a:p>
                      <a:r>
                        <a:rPr lang="en-US" sz="1400" u="none" strike="noStrike" baseline="0" dirty="0"/>
                        <a:t>The system shall provide interaction with English, Chinese, German, Japanese and Korean. 	</a:t>
                      </a:r>
                    </a:p>
                  </a:txBody>
                  <a:tcPr/>
                </a:tc>
                <a:extLst>
                  <a:ext uri="{0D108BD9-81ED-4DB2-BD59-A6C34878D82A}">
                    <a16:rowId xmlns:a16="http://schemas.microsoft.com/office/drawing/2014/main" val="346916579"/>
                  </a:ext>
                </a:extLst>
              </a:tr>
              <a:tr h="72490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400" u="none" strike="noStrike" baseline="0" dirty="0"/>
                        <a:t>DR2 </a:t>
                      </a:r>
                      <a:endParaRPr lang="en-US" sz="1400" dirty="0"/>
                    </a:p>
                  </a:txBody>
                  <a:tcPr/>
                </a:tc>
                <a:tc>
                  <a:txBody>
                    <a:bodyPr/>
                    <a:lstStyle/>
                    <a:p>
                      <a:r>
                        <a:rPr lang="en-US" sz="1400" u="none" strike="noStrike" baseline="0" dirty="0"/>
                        <a:t>The system shall be able to translate English, German, Japanese and Korean to Chinese and Chinese to English, German, Japanese and Korean. 	</a:t>
                      </a:r>
                      <a:endParaRPr lang="en-US" sz="1400" b="0" i="0" u="none" strike="noStrike" baseline="0" dirty="0">
                        <a:solidFill>
                          <a:srgbClr val="000000"/>
                        </a:solidFill>
                        <a:latin typeface="Cambria" panose="02040503050406030204" pitchFamily="18" charset="0"/>
                      </a:endParaRPr>
                    </a:p>
                  </a:txBody>
                  <a:tcPr/>
                </a:tc>
                <a:extLst>
                  <a:ext uri="{0D108BD9-81ED-4DB2-BD59-A6C34878D82A}">
                    <a16:rowId xmlns:a16="http://schemas.microsoft.com/office/drawing/2014/main" val="2924645553"/>
                  </a:ext>
                </a:extLst>
              </a:tr>
              <a:tr h="457200">
                <a:tc>
                  <a:txBody>
                    <a:bodyPr/>
                    <a:lstStyle/>
                    <a:p>
                      <a:r>
                        <a:rPr lang="en-US" sz="1400" dirty="0"/>
                        <a:t>CR3</a:t>
                      </a:r>
                    </a:p>
                  </a:txBody>
                  <a:tcPr>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be able to carry shopping bags. 	</a:t>
                      </a:r>
                    </a:p>
                  </a:txBody>
                  <a:tcPr>
                    <a:solidFill>
                      <a:schemeClr val="bg1">
                        <a:lumMod val="85000"/>
                      </a:schemeClr>
                    </a:solidFill>
                  </a:tcPr>
                </a:tc>
                <a:tc>
                  <a:txBody>
                    <a:bodyPr/>
                    <a:lstStyle/>
                    <a:p>
                      <a:r>
                        <a:rPr lang="en-US" sz="1400" u="none" strike="noStrike" kern="1200" baseline="0" dirty="0"/>
                        <a:t>SR6</a:t>
                      </a:r>
                      <a:endParaRPr lang="en-US" sz="1400" b="0" i="0" u="none" strike="noStrike" kern="1200" baseline="0" dirty="0">
                        <a:solidFill>
                          <a:schemeClr val="dk1"/>
                        </a:solidFill>
                        <a:latin typeface="+mn-lt"/>
                        <a:ea typeface="+mn-ea"/>
                        <a:cs typeface="+mn-cs"/>
                      </a:endParaRPr>
                    </a:p>
                  </a:txBody>
                  <a:tcPr>
                    <a:solidFill>
                      <a:schemeClr val="bg1">
                        <a:lumMod val="85000"/>
                      </a:schemeClr>
                    </a:solidFill>
                  </a:tcPr>
                </a:tc>
                <a:tc>
                  <a:txBody>
                    <a:bodyPr/>
                    <a:lstStyle/>
                    <a:p>
                      <a:r>
                        <a:rPr lang="en-US" sz="1400" u="none" strike="noStrike" kern="1200" baseline="0" dirty="0"/>
                        <a:t>The system shall provide space to place certain amount weight shopping bags.</a:t>
                      </a:r>
                      <a:endParaRPr lang="en-US" sz="1400" b="0" i="0" u="none" strike="noStrike" kern="1200" baseline="0" dirty="0">
                        <a:solidFill>
                          <a:schemeClr val="dk1"/>
                        </a:solidFill>
                        <a:latin typeface="+mn-lt"/>
                        <a:ea typeface="+mn-ea"/>
                        <a:cs typeface="+mn-cs"/>
                      </a:endParaRPr>
                    </a:p>
                  </a:txBody>
                  <a:tcPr>
                    <a:solidFill>
                      <a:schemeClr val="bg1">
                        <a:lumMod val="85000"/>
                      </a:schemeClr>
                    </a:solidFill>
                  </a:tcPr>
                </a:tc>
                <a:tc>
                  <a:txBody>
                    <a:bodyPr/>
                    <a:lstStyle/>
                    <a:p>
                      <a:r>
                        <a:rPr lang="en-US" sz="1400" dirty="0"/>
                        <a:t>DR10</a:t>
                      </a:r>
                    </a:p>
                  </a:txBody>
                  <a:tcPr>
                    <a:solidFill>
                      <a:schemeClr val="bg1">
                        <a:lumMod val="85000"/>
                      </a:schemeClr>
                    </a:solidFill>
                  </a:tcPr>
                </a:tc>
                <a:tc>
                  <a:txBody>
                    <a:bodyPr/>
                    <a:lstStyle/>
                    <a:p>
                      <a:r>
                        <a:rPr lang="en-US" sz="1400" u="none" strike="noStrike" kern="1200" baseline="0" dirty="0"/>
                        <a:t>The system payload shall be at least 20 kg. 	</a:t>
                      </a:r>
                      <a:endParaRPr lang="en-US" sz="1400" b="0" i="0" u="none" strike="noStrike" kern="1200" baseline="0" dirty="0">
                        <a:solidFill>
                          <a:schemeClr val="dk1"/>
                        </a:solidFill>
                        <a:latin typeface="+mn-lt"/>
                        <a:ea typeface="+mn-ea"/>
                        <a:cs typeface="+mn-cs"/>
                      </a:endParaRPr>
                    </a:p>
                  </a:txBody>
                  <a:tcPr>
                    <a:solidFill>
                      <a:schemeClr val="bg1">
                        <a:lumMod val="85000"/>
                      </a:schemeClr>
                    </a:solidFill>
                  </a:tcPr>
                </a:tc>
                <a:extLst>
                  <a:ext uri="{0D108BD9-81ED-4DB2-BD59-A6C34878D82A}">
                    <a16:rowId xmlns:a16="http://schemas.microsoft.com/office/drawing/2014/main" val="2816428121"/>
                  </a:ext>
                </a:extLst>
              </a:tr>
              <a:tr h="274320">
                <a:tc rowSpan="2">
                  <a:txBody>
                    <a:bodyPr/>
                    <a:lstStyle/>
                    <a:p>
                      <a:r>
                        <a:rPr lang="en-US" sz="1400" dirty="0"/>
                        <a:t>CR4</a:t>
                      </a: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provide capability of searching availability, price and user comments of products and services. </a:t>
                      </a:r>
                    </a:p>
                  </a:txBody>
                  <a:tcPr/>
                </a:tc>
                <a:tc rowSpan="2">
                  <a:txBody>
                    <a:bodyPr/>
                    <a:lstStyle/>
                    <a:p>
                      <a:r>
                        <a:rPr lang="en-US" sz="1400" u="none" strike="noStrike" kern="1200" baseline="0" dirty="0"/>
                        <a:t>SR7</a:t>
                      </a:r>
                      <a:endParaRPr lang="en-US" sz="1400" b="0" i="0" u="none" strike="noStrike" kern="1200" baseline="0" dirty="0">
                        <a:solidFill>
                          <a:schemeClr val="dk1"/>
                        </a:solidFill>
                        <a:latin typeface="+mn-lt"/>
                        <a:ea typeface="+mn-ea"/>
                        <a:cs typeface="+mn-cs"/>
                      </a:endParaRPr>
                    </a:p>
                  </a:txBody>
                  <a:tcPr/>
                </a:tc>
                <a:tc rowSpan="2">
                  <a:txBody>
                    <a:bodyPr/>
                    <a:lstStyle/>
                    <a:p>
                      <a:r>
                        <a:rPr lang="en-US" sz="1400" u="none" strike="noStrike" kern="1200" baseline="0" dirty="0"/>
                        <a:t>The system shall provide an application for end-users to search information of products and services in the mall.</a:t>
                      </a:r>
                      <a:endParaRPr lang="en-US" sz="1400" b="0" i="0" u="none" strike="noStrike" kern="1200" baseline="0" dirty="0">
                        <a:solidFill>
                          <a:schemeClr val="dk1"/>
                        </a:solidFill>
                        <a:latin typeface="+mn-lt"/>
                        <a:ea typeface="+mn-ea"/>
                        <a:cs typeface="+mn-cs"/>
                      </a:endParaRPr>
                    </a:p>
                  </a:txBody>
                  <a:tcPr/>
                </a:tc>
                <a:tc>
                  <a:txBody>
                    <a:bodyPr/>
                    <a:lstStyle/>
                    <a:p>
                      <a:r>
                        <a:rPr lang="en-US" sz="1400" u="none" strike="noStrike" kern="1200" baseline="0" dirty="0"/>
                        <a:t>DR11</a:t>
                      </a:r>
                      <a:endParaRPr lang="en-US" sz="1400" b="0" i="0" u="none" strike="noStrike" kern="1200" baseline="0" dirty="0">
                        <a:solidFill>
                          <a:schemeClr val="dk1"/>
                        </a:solidFill>
                        <a:latin typeface="+mn-lt"/>
                        <a:ea typeface="+mn-ea"/>
                        <a:cs typeface="+mn-cs"/>
                      </a:endParaRPr>
                    </a:p>
                  </a:txBody>
                  <a:tcPr/>
                </a:tc>
                <a:tc>
                  <a:txBody>
                    <a:bodyPr/>
                    <a:lstStyle/>
                    <a:p>
                      <a:r>
                        <a:rPr lang="en-US" sz="1400" u="none" strike="noStrike" kern="1200" baseline="0" dirty="0"/>
                        <a:t>The system shall provide a product/service search application. </a:t>
                      </a:r>
                      <a:endParaRPr lang="en-US" sz="1400" b="0" i="0" u="none" strike="noStrike" kern="1200" baseline="0" dirty="0">
                        <a:solidFill>
                          <a:schemeClr val="dk1"/>
                        </a:solidFill>
                        <a:latin typeface="+mn-lt"/>
                        <a:ea typeface="+mn-ea"/>
                        <a:cs typeface="+mn-cs"/>
                      </a:endParaRPr>
                    </a:p>
                  </a:txBody>
                  <a:tcPr/>
                </a:tc>
                <a:extLst>
                  <a:ext uri="{0D108BD9-81ED-4DB2-BD59-A6C34878D82A}">
                    <a16:rowId xmlns:a16="http://schemas.microsoft.com/office/drawing/2014/main" val="1814055458"/>
                  </a:ext>
                </a:extLst>
              </a:tr>
              <a:tr h="54864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r>
                        <a:rPr lang="en-US" sz="1400" u="none" strike="noStrike" kern="1200" baseline="0" dirty="0"/>
                        <a:t>DR12</a:t>
                      </a:r>
                      <a:endParaRPr lang="en-US" sz="1400" b="0" i="0" u="none" strike="noStrike" kern="1200" baseline="0" dirty="0">
                        <a:solidFill>
                          <a:schemeClr val="dk1"/>
                        </a:solidFill>
                        <a:latin typeface="+mn-lt"/>
                        <a:ea typeface="+mn-ea"/>
                        <a:cs typeface="+mn-cs"/>
                      </a:endParaRPr>
                    </a:p>
                  </a:txBody>
                  <a:tcPr/>
                </a:tc>
                <a:tc>
                  <a:txBody>
                    <a:bodyPr/>
                    <a:lstStyle/>
                    <a:p>
                      <a:r>
                        <a:rPr lang="en-US" sz="1400" u="none" strike="noStrike" kern="1200" baseline="0" dirty="0"/>
                        <a:t>The system shall provide a searching application that will give a recommendation based on end-users’ search criteria.</a:t>
                      </a:r>
                      <a:endParaRPr lang="en-US" sz="1400" b="0" i="0" u="none" strike="noStrike" kern="1200" baseline="0" dirty="0">
                        <a:solidFill>
                          <a:schemeClr val="dk1"/>
                        </a:solidFill>
                        <a:latin typeface="+mn-lt"/>
                        <a:ea typeface="+mn-ea"/>
                        <a:cs typeface="+mn-cs"/>
                      </a:endParaRPr>
                    </a:p>
                  </a:txBody>
                  <a:tcPr/>
                </a:tc>
                <a:extLst>
                  <a:ext uri="{0D108BD9-81ED-4DB2-BD59-A6C34878D82A}">
                    <a16:rowId xmlns:a16="http://schemas.microsoft.com/office/drawing/2014/main" val="246327660"/>
                  </a:ext>
                </a:extLst>
              </a:tr>
              <a:tr h="914400">
                <a:tc>
                  <a:txBody>
                    <a:bodyPr/>
                    <a:lstStyle/>
                    <a:p>
                      <a:r>
                        <a:rPr lang="en-US" sz="1400" u="none" strike="noStrike" kern="1200" baseline="0" dirty="0"/>
                        <a:t>CR5</a:t>
                      </a:r>
                      <a:endParaRPr lang="en-US" sz="1400" b="0" i="0" u="none" strike="noStrike" kern="1200" baseline="0" dirty="0">
                        <a:solidFill>
                          <a:schemeClr val="dk1"/>
                        </a:solidFill>
                        <a:latin typeface="+mn-lt"/>
                        <a:ea typeface="+mn-ea"/>
                        <a:cs typeface="+mn-cs"/>
                      </a:endParaRPr>
                    </a:p>
                  </a:txBody>
                  <a:tcPr>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provide capability of navigation. 	</a:t>
                      </a:r>
                    </a:p>
                    <a:p>
                      <a:endParaRPr lang="en-US" sz="1400" b="0" i="0" u="none" strike="noStrike" kern="1200" baseline="0" dirty="0">
                        <a:solidFill>
                          <a:schemeClr val="dk1"/>
                        </a:solidFill>
                        <a:latin typeface="+mn-lt"/>
                        <a:ea typeface="+mn-ea"/>
                        <a:cs typeface="+mn-cs"/>
                      </a:endParaRPr>
                    </a:p>
                  </a:txBody>
                  <a:tcPr>
                    <a:solidFill>
                      <a:schemeClr val="bg1">
                        <a:lumMod val="85000"/>
                      </a:schemeClr>
                    </a:solidFill>
                  </a:tcPr>
                </a:tc>
                <a:tc>
                  <a:txBody>
                    <a:bodyPr/>
                    <a:lstStyle/>
                    <a:p>
                      <a:r>
                        <a:rPr lang="en-US" sz="1400" dirty="0"/>
                        <a:t>SR8</a:t>
                      </a:r>
                    </a:p>
                  </a:txBody>
                  <a:tcPr>
                    <a:solidFill>
                      <a:schemeClr val="bg1">
                        <a:lumMod val="85000"/>
                      </a:schemeClr>
                    </a:solidFill>
                  </a:tcPr>
                </a:tc>
                <a:tc>
                  <a:txBody>
                    <a:bodyPr/>
                    <a:lstStyle/>
                    <a:p>
                      <a:r>
                        <a:rPr lang="en-US" sz="1400" dirty="0"/>
                        <a:t>The system shall provide an application for navigating end-users to the store or spot where they want to go based on latest facility information.</a:t>
                      </a:r>
                    </a:p>
                  </a:txBody>
                  <a:tcPr>
                    <a:solidFill>
                      <a:schemeClr val="bg1">
                        <a:lumMod val="85000"/>
                      </a:schemeClr>
                    </a:solidFill>
                  </a:tcPr>
                </a:tc>
                <a:tc>
                  <a:txBody>
                    <a:bodyPr/>
                    <a:lstStyle/>
                    <a:p>
                      <a:r>
                        <a:rPr lang="en-US" sz="1400" dirty="0"/>
                        <a:t>DR13</a:t>
                      </a:r>
                    </a:p>
                  </a:txBody>
                  <a:tcPr>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provide an indoor navigation application. 	</a:t>
                      </a:r>
                    </a:p>
                    <a:p>
                      <a:endParaRPr lang="en-US" sz="1400" dirty="0"/>
                    </a:p>
                  </a:txBody>
                  <a:tcPr>
                    <a:solidFill>
                      <a:schemeClr val="bg1">
                        <a:lumMod val="85000"/>
                      </a:schemeClr>
                    </a:solidFill>
                  </a:tcPr>
                </a:tc>
                <a:extLst>
                  <a:ext uri="{0D108BD9-81ED-4DB2-BD59-A6C34878D82A}">
                    <a16:rowId xmlns:a16="http://schemas.microsoft.com/office/drawing/2014/main" val="2243289625"/>
                  </a:ext>
                </a:extLst>
              </a:tr>
              <a:tr h="365760">
                <a:tc>
                  <a:txBody>
                    <a:bodyPr/>
                    <a:lstStyle/>
                    <a:p>
                      <a:r>
                        <a:rPr lang="en-US" sz="1400" u="none" strike="noStrike" kern="1200" baseline="0" dirty="0"/>
                        <a:t>CR6</a:t>
                      </a:r>
                      <a:endParaRPr lang="en-US" sz="1400" b="0" i="0" u="none" strike="noStrike" kern="1200" baseline="0" dirty="0">
                        <a:solidFill>
                          <a:schemeClr val="dk1"/>
                        </a:solidFill>
                        <a:latin typeface="+mn-lt"/>
                        <a:ea typeface="+mn-ea"/>
                        <a:cs typeface="+mn-cs"/>
                      </a:endParaRPr>
                    </a:p>
                  </a:txBody>
                  <a:tcPr/>
                </a:tc>
                <a:tc>
                  <a:txBody>
                    <a:bodyPr/>
                    <a:lstStyle/>
                    <a:p>
                      <a:r>
                        <a:rPr lang="en-US" sz="1400" u="none" strike="noStrike" kern="1200" baseline="0" dirty="0"/>
                        <a:t>The system shall be cheap to use. </a:t>
                      </a:r>
                    </a:p>
                  </a:txBody>
                  <a:tcPr/>
                </a:tc>
                <a:tc>
                  <a:txBody>
                    <a:bodyPr/>
                    <a:lstStyle/>
                    <a:p>
                      <a:r>
                        <a:rPr lang="en-US" sz="1400" kern="1200" dirty="0"/>
                        <a:t>SR9</a:t>
                      </a:r>
                      <a:endParaRPr lang="en-US" sz="1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t>The system shall be cost effective.</a:t>
                      </a:r>
                    </a:p>
                  </a:txBody>
                  <a:tcPr/>
                </a:tc>
                <a:tc>
                  <a:txBody>
                    <a:bodyPr/>
                    <a:lstStyle/>
                    <a:p>
                      <a:r>
                        <a:rPr lang="en-US" sz="1400" dirty="0"/>
                        <a:t>DR14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total cost should not exceed 1000$/per device.</a:t>
                      </a:r>
                      <a:endParaRPr lang="en-US" sz="1400" b="0" i="0" u="none" strike="noStrike" kern="1200" baseline="0" dirty="0">
                        <a:solidFill>
                          <a:schemeClr val="dk1"/>
                        </a:solidFill>
                        <a:latin typeface="+mn-lt"/>
                        <a:ea typeface="+mn-ea"/>
                        <a:cs typeface="+mn-cs"/>
                      </a:endParaRPr>
                    </a:p>
                  </a:txBody>
                  <a:tcPr/>
                </a:tc>
                <a:extLst>
                  <a:ext uri="{0D108BD9-81ED-4DB2-BD59-A6C34878D82A}">
                    <a16:rowId xmlns:a16="http://schemas.microsoft.com/office/drawing/2014/main" val="1792702713"/>
                  </a:ext>
                </a:extLst>
              </a:tr>
              <a:tr h="457200">
                <a:tc rowSpan="2">
                  <a:txBody>
                    <a:bodyPr/>
                    <a:lstStyle/>
                    <a:p>
                      <a:r>
                        <a:rPr lang="en-US" sz="1400" u="none" strike="noStrike" kern="1200" baseline="0" dirty="0"/>
                        <a:t>CR7</a:t>
                      </a:r>
                      <a:endParaRPr lang="en-US" sz="1400" b="0" i="0" u="none" strike="noStrike" kern="1200" baseline="0" dirty="0">
                        <a:solidFill>
                          <a:schemeClr val="dk1"/>
                        </a:solidFill>
                        <a:latin typeface="+mn-lt"/>
                        <a:ea typeface="+mn-ea"/>
                        <a:cs typeface="+mn-cs"/>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kern="1200" baseline="0" dirty="0"/>
                        <a:t>The system shall be able to be used for single purpose. </a:t>
                      </a:r>
                      <a:endParaRPr lang="en-US" sz="1400" b="0" i="0" u="none" strike="noStrike" kern="1200" baseline="0" dirty="0">
                        <a:solidFill>
                          <a:schemeClr val="dk1"/>
                        </a:solidFill>
                        <a:latin typeface="+mn-lt"/>
                        <a:ea typeface="+mn-ea"/>
                        <a:cs typeface="+mn-cs"/>
                      </a:endParaRPr>
                    </a:p>
                  </a:txBody>
                  <a:tcPr/>
                </a:tc>
                <a:tc>
                  <a:txBody>
                    <a:bodyPr/>
                    <a:lstStyle/>
                    <a:p>
                      <a:r>
                        <a:rPr lang="en-US" sz="1400" dirty="0"/>
                        <a:t>SR10</a:t>
                      </a:r>
                    </a:p>
                  </a:txBody>
                  <a:tcPr/>
                </a:tc>
                <a:tc>
                  <a:txBody>
                    <a:bodyPr/>
                    <a:lstStyle/>
                    <a:p>
                      <a:r>
                        <a:rPr lang="en-US" sz="1400" dirty="0"/>
                        <a:t>The system shall be able to operated at least 12 hours a day.</a:t>
                      </a:r>
                    </a:p>
                  </a:txBody>
                  <a:tcPr/>
                </a:tc>
                <a:tc>
                  <a:txBody>
                    <a:bodyPr/>
                    <a:lstStyle/>
                    <a:p>
                      <a:r>
                        <a:rPr lang="en-US" sz="1400" dirty="0"/>
                        <a:t>DR15</a:t>
                      </a:r>
                    </a:p>
                  </a:txBody>
                  <a:tcPr/>
                </a:tc>
                <a:tc>
                  <a:txBody>
                    <a:bodyPr/>
                    <a:lstStyle/>
                    <a:p>
                      <a:r>
                        <a:rPr lang="en-US" sz="1400" u="none" strike="noStrike" kern="1200" baseline="0" dirty="0"/>
                        <a:t>The system shall provide a long-hour battery to support 12 hours operation. 		</a:t>
                      </a:r>
                      <a:endParaRPr lang="en-US" sz="1400" b="0" i="0" u="none" strike="noStrike" kern="1200" baseline="0" dirty="0">
                        <a:solidFill>
                          <a:schemeClr val="dk1"/>
                        </a:solidFill>
                        <a:latin typeface="+mn-lt"/>
                        <a:ea typeface="+mn-ea"/>
                        <a:cs typeface="+mn-cs"/>
                      </a:endParaRPr>
                    </a:p>
                  </a:txBody>
                  <a:tcPr/>
                </a:tc>
                <a:extLst>
                  <a:ext uri="{0D108BD9-81ED-4DB2-BD59-A6C34878D82A}">
                    <a16:rowId xmlns:a16="http://schemas.microsoft.com/office/drawing/2014/main" val="1737051322"/>
                  </a:ext>
                </a:extLst>
              </a:tr>
              <a:tr h="457200">
                <a:tc vMerge="1">
                  <a:txBody>
                    <a:bodyPr/>
                    <a:lstStyle/>
                    <a:p>
                      <a:endParaRPr lang="en-US"/>
                    </a:p>
                  </a:txBody>
                  <a:tcPr/>
                </a:tc>
                <a:tc vMerge="1">
                  <a:txBody>
                    <a:bodyPr/>
                    <a:lstStyle/>
                    <a:p>
                      <a:endParaRPr lang="en-US"/>
                    </a:p>
                  </a:txBody>
                  <a:tcPr/>
                </a:tc>
                <a:tc>
                  <a:txBody>
                    <a:bodyPr/>
                    <a:lstStyle/>
                    <a:p>
                      <a:r>
                        <a:rPr lang="en-US" sz="1400" dirty="0"/>
                        <a:t>SR11</a:t>
                      </a:r>
                    </a:p>
                  </a:txBody>
                  <a:tcPr/>
                </a:tc>
                <a:tc>
                  <a:txBody>
                    <a:bodyPr/>
                    <a:lstStyle/>
                    <a:p>
                      <a:r>
                        <a:rPr lang="en-US" sz="1400" dirty="0"/>
                        <a:t>The system shall provide detachable parts for different usages.</a:t>
                      </a:r>
                    </a:p>
                  </a:txBody>
                  <a:tcPr/>
                </a:tc>
                <a:tc>
                  <a:txBody>
                    <a:bodyPr/>
                    <a:lstStyle/>
                    <a:p>
                      <a:r>
                        <a:rPr lang="en-US" sz="1400" dirty="0"/>
                        <a:t>DR16</a:t>
                      </a:r>
                    </a:p>
                  </a:txBody>
                  <a:tcPr/>
                </a:tc>
                <a:tc>
                  <a:txBody>
                    <a:bodyPr/>
                    <a:lstStyle/>
                    <a:p>
                      <a:r>
                        <a:rPr lang="en-US" sz="1400" u="none" strike="noStrike" kern="1200" baseline="0" dirty="0"/>
                        <a:t>The system shall consist of a payload device and a detachable controller.</a:t>
                      </a:r>
                      <a:endParaRPr lang="en-US" sz="1400" dirty="0"/>
                    </a:p>
                  </a:txBody>
                  <a:tcPr/>
                </a:tc>
                <a:extLst>
                  <a:ext uri="{0D108BD9-81ED-4DB2-BD59-A6C34878D82A}">
                    <a16:rowId xmlns:a16="http://schemas.microsoft.com/office/drawing/2014/main" val="909225282"/>
                  </a:ext>
                </a:extLst>
              </a:tr>
            </a:tbl>
          </a:graphicData>
        </a:graphic>
      </p:graphicFrame>
    </p:spTree>
    <p:extLst>
      <p:ext uri="{BB962C8B-B14F-4D97-AF65-F5344CB8AC3E}">
        <p14:creationId xmlns:p14="http://schemas.microsoft.com/office/powerpoint/2010/main" val="1280439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DA5ACC-9FD5-4B6A-99C0-ACF4E74975FC}"/>
              </a:ext>
            </a:extLst>
          </p:cNvPr>
          <p:cNvSpPr>
            <a:spLocks noGrp="1"/>
          </p:cNvSpPr>
          <p:nvPr>
            <p:ph type="title"/>
          </p:nvPr>
        </p:nvSpPr>
        <p:spPr>
          <a:xfrm>
            <a:off x="226236" y="67646"/>
            <a:ext cx="7155810" cy="691887"/>
          </a:xfrm>
        </p:spPr>
        <p:txBody>
          <a:bodyPr>
            <a:normAutofit/>
          </a:bodyPr>
          <a:lstStyle/>
          <a:p>
            <a:r>
              <a:rPr lang="en-US" sz="3000" b="1" dirty="0">
                <a:latin typeface="Calibri (Body)"/>
              </a:rPr>
              <a:t>Functional Analysis</a:t>
            </a:r>
          </a:p>
        </p:txBody>
      </p:sp>
      <p:pic>
        <p:nvPicPr>
          <p:cNvPr id="91" name="Picture 90">
            <a:extLst>
              <a:ext uri="{FF2B5EF4-FFF2-40B4-BE49-F238E27FC236}">
                <a16:creationId xmlns:a16="http://schemas.microsoft.com/office/drawing/2014/main" id="{E22231D8-145D-4CC5-B7FA-91A018B75B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3390" y="964377"/>
            <a:ext cx="10318004" cy="5660607"/>
          </a:xfrm>
          <a:prstGeom prst="rect">
            <a:avLst/>
          </a:prstGeom>
        </p:spPr>
      </p:pic>
      <p:sp>
        <p:nvSpPr>
          <p:cNvPr id="92" name="TextBox 91">
            <a:extLst>
              <a:ext uri="{FF2B5EF4-FFF2-40B4-BE49-F238E27FC236}">
                <a16:creationId xmlns:a16="http://schemas.microsoft.com/office/drawing/2014/main" id="{B0872C5A-D717-4878-9021-5533D97FBE5C}"/>
              </a:ext>
            </a:extLst>
          </p:cNvPr>
          <p:cNvSpPr txBox="1"/>
          <p:nvPr/>
        </p:nvSpPr>
        <p:spPr>
          <a:xfrm>
            <a:off x="376326" y="1558213"/>
            <a:ext cx="929742" cy="369332"/>
          </a:xfrm>
          <a:prstGeom prst="rect">
            <a:avLst/>
          </a:prstGeom>
          <a:noFill/>
        </p:spPr>
        <p:txBody>
          <a:bodyPr wrap="none" rtlCol="0">
            <a:spAutoFit/>
          </a:bodyPr>
          <a:lstStyle/>
          <a:p>
            <a:r>
              <a:rPr lang="en-US" dirty="0"/>
              <a:t>1</a:t>
            </a:r>
            <a:r>
              <a:rPr lang="en-US" baseline="30000" dirty="0"/>
              <a:t>st </a:t>
            </a:r>
            <a:r>
              <a:rPr lang="en-US" dirty="0"/>
              <a:t>Level</a:t>
            </a:r>
          </a:p>
        </p:txBody>
      </p:sp>
      <p:sp>
        <p:nvSpPr>
          <p:cNvPr id="93" name="TextBox 92">
            <a:extLst>
              <a:ext uri="{FF2B5EF4-FFF2-40B4-BE49-F238E27FC236}">
                <a16:creationId xmlns:a16="http://schemas.microsoft.com/office/drawing/2014/main" id="{9FFA5864-7FD7-462C-9E9A-2B47BA16607C}"/>
              </a:ext>
            </a:extLst>
          </p:cNvPr>
          <p:cNvSpPr txBox="1"/>
          <p:nvPr/>
        </p:nvSpPr>
        <p:spPr>
          <a:xfrm>
            <a:off x="351415" y="3244334"/>
            <a:ext cx="979564" cy="369332"/>
          </a:xfrm>
          <a:prstGeom prst="rect">
            <a:avLst/>
          </a:prstGeom>
          <a:noFill/>
        </p:spPr>
        <p:txBody>
          <a:bodyPr wrap="none" rtlCol="0">
            <a:spAutoFit/>
          </a:bodyPr>
          <a:lstStyle/>
          <a:p>
            <a:r>
              <a:rPr lang="en-US" dirty="0"/>
              <a:t>2</a:t>
            </a:r>
            <a:r>
              <a:rPr lang="en-US" baseline="30000" dirty="0"/>
              <a:t>nd </a:t>
            </a:r>
            <a:r>
              <a:rPr lang="en-US" dirty="0"/>
              <a:t>Level</a:t>
            </a:r>
          </a:p>
        </p:txBody>
      </p:sp>
      <p:sp>
        <p:nvSpPr>
          <p:cNvPr id="94" name="TextBox 93">
            <a:extLst>
              <a:ext uri="{FF2B5EF4-FFF2-40B4-BE49-F238E27FC236}">
                <a16:creationId xmlns:a16="http://schemas.microsoft.com/office/drawing/2014/main" id="{2A39B269-E500-4BC5-AB3E-3D8FED6B435D}"/>
              </a:ext>
            </a:extLst>
          </p:cNvPr>
          <p:cNvSpPr txBox="1"/>
          <p:nvPr/>
        </p:nvSpPr>
        <p:spPr>
          <a:xfrm>
            <a:off x="357283" y="5685201"/>
            <a:ext cx="967829" cy="369332"/>
          </a:xfrm>
          <a:prstGeom prst="rect">
            <a:avLst/>
          </a:prstGeom>
          <a:noFill/>
        </p:spPr>
        <p:txBody>
          <a:bodyPr wrap="none" rtlCol="0">
            <a:spAutoFit/>
          </a:bodyPr>
          <a:lstStyle/>
          <a:p>
            <a:r>
              <a:rPr lang="en-US" dirty="0"/>
              <a:t>3</a:t>
            </a:r>
            <a:r>
              <a:rPr lang="en-US" baseline="30000" dirty="0"/>
              <a:t>rd</a:t>
            </a:r>
            <a:r>
              <a:rPr lang="en-US" dirty="0"/>
              <a:t> Level</a:t>
            </a:r>
          </a:p>
        </p:txBody>
      </p:sp>
    </p:spTree>
    <p:extLst>
      <p:ext uri="{BB962C8B-B14F-4D97-AF65-F5344CB8AC3E}">
        <p14:creationId xmlns:p14="http://schemas.microsoft.com/office/powerpoint/2010/main" val="284926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90470E-C786-48D8-A1A2-0AE6B6AFADD0}"/>
              </a:ext>
            </a:extLst>
          </p:cNvPr>
          <p:cNvSpPr>
            <a:spLocks noGrp="1"/>
          </p:cNvSpPr>
          <p:nvPr>
            <p:ph type="title"/>
          </p:nvPr>
        </p:nvSpPr>
        <p:spPr>
          <a:xfrm>
            <a:off x="129073" y="74645"/>
            <a:ext cx="4218992" cy="782540"/>
          </a:xfrm>
        </p:spPr>
        <p:txBody>
          <a:bodyPr>
            <a:normAutofit/>
          </a:bodyPr>
          <a:lstStyle/>
          <a:p>
            <a:r>
              <a:rPr lang="en-US" sz="3000" b="1" dirty="0">
                <a:latin typeface="+mn-lt"/>
              </a:rPr>
              <a:t>Conceptual Design</a:t>
            </a:r>
          </a:p>
        </p:txBody>
      </p:sp>
      <p:sp>
        <p:nvSpPr>
          <p:cNvPr id="5" name="TextBox 4">
            <a:extLst>
              <a:ext uri="{FF2B5EF4-FFF2-40B4-BE49-F238E27FC236}">
                <a16:creationId xmlns:a16="http://schemas.microsoft.com/office/drawing/2014/main" id="{C9191732-1A4A-4DE7-A3D7-F12BC1208EE8}"/>
              </a:ext>
            </a:extLst>
          </p:cNvPr>
          <p:cNvSpPr txBox="1"/>
          <p:nvPr/>
        </p:nvSpPr>
        <p:spPr>
          <a:xfrm>
            <a:off x="537462" y="811370"/>
            <a:ext cx="11461506" cy="707886"/>
          </a:xfrm>
          <a:prstGeom prst="rect">
            <a:avLst/>
          </a:prstGeom>
          <a:noFill/>
        </p:spPr>
        <p:txBody>
          <a:bodyPr wrap="square" rtlCol="0">
            <a:spAutoFit/>
          </a:bodyPr>
          <a:lstStyle/>
          <a:p>
            <a:r>
              <a:rPr lang="en-US" sz="2000" dirty="0"/>
              <a:t>To address customer needs for carrying bags, navigation, translation, and information searching, existing technologies and devices were investigated. </a:t>
            </a:r>
          </a:p>
        </p:txBody>
      </p:sp>
      <p:pic>
        <p:nvPicPr>
          <p:cNvPr id="1028" name="Picture 4" descr="Image result for shopping cart">
            <a:extLst>
              <a:ext uri="{FF2B5EF4-FFF2-40B4-BE49-F238E27FC236}">
                <a16:creationId xmlns:a16="http://schemas.microsoft.com/office/drawing/2014/main" id="{B5E7B0B4-4E46-4845-8275-1228A3F058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310" y="4672181"/>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enion.com/wp-content/uploads/2015/06/ips-mall-features2.png">
            <a:extLst>
              <a:ext uri="{FF2B5EF4-FFF2-40B4-BE49-F238E27FC236}">
                <a16:creationId xmlns:a16="http://schemas.microsoft.com/office/drawing/2014/main" id="{0198ED1D-A4B4-4704-BF35-A35940D123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2267" y="2297417"/>
            <a:ext cx="1828800" cy="18757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shopping cart">
            <a:extLst>
              <a:ext uri="{FF2B5EF4-FFF2-40B4-BE49-F238E27FC236}">
                <a16:creationId xmlns:a16="http://schemas.microsoft.com/office/drawing/2014/main" id="{CF1B6467-6D87-4C80-B101-EC8982C551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5190" y="2185818"/>
            <a:ext cx="1463040" cy="248636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upports-3-languages">
            <a:extLst>
              <a:ext uri="{FF2B5EF4-FFF2-40B4-BE49-F238E27FC236}">
                <a16:creationId xmlns:a16="http://schemas.microsoft.com/office/drawing/2014/main" id="{A9E942CF-1063-40C0-BA4C-BC61193D80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89694" y="2497252"/>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s://i.ytimg.com/vi/6wlzeDaIGtw/maxresdefault.jpg">
            <a:extLst>
              <a:ext uri="{FF2B5EF4-FFF2-40B4-BE49-F238E27FC236}">
                <a16:creationId xmlns:a16="http://schemas.microsoft.com/office/drawing/2014/main" id="{C98B8A8C-A57F-4B44-B8B7-90151FA323E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28052" y="4873271"/>
            <a:ext cx="1828800" cy="102870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amazon search">
            <a:extLst>
              <a:ext uri="{FF2B5EF4-FFF2-40B4-BE49-F238E27FC236}">
                <a16:creationId xmlns:a16="http://schemas.microsoft.com/office/drawing/2014/main" id="{0A468BCD-2F40-4CA9-96CD-47A7281B890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22911" y="2636043"/>
            <a:ext cx="2286000" cy="79295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72B3E88-F986-4EA2-89B9-D7DC3038A03C}"/>
              </a:ext>
            </a:extLst>
          </p:cNvPr>
          <p:cNvPicPr>
            <a:picLocks noChangeAspect="1"/>
          </p:cNvPicPr>
          <p:nvPr/>
        </p:nvPicPr>
        <p:blipFill>
          <a:blip r:embed="rId9"/>
          <a:stretch>
            <a:fillRect/>
          </a:stretch>
        </p:blipFill>
        <p:spPr>
          <a:xfrm>
            <a:off x="9350452" y="4024103"/>
            <a:ext cx="2286000" cy="1744740"/>
          </a:xfrm>
          <a:prstGeom prst="rect">
            <a:avLst/>
          </a:prstGeom>
        </p:spPr>
      </p:pic>
      <p:pic>
        <p:nvPicPr>
          <p:cNvPr id="1042" name="Picture 18" descr="Image result for GPS image">
            <a:extLst>
              <a:ext uri="{FF2B5EF4-FFF2-40B4-BE49-F238E27FC236}">
                <a16:creationId xmlns:a16="http://schemas.microsoft.com/office/drawing/2014/main" id="{C44EC5ED-51A2-4B7D-863B-6FA9B20ED68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72230" y="4672181"/>
            <a:ext cx="1828800" cy="12309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1F38F0E-2DAD-471E-8EDA-400D6236A91F}"/>
              </a:ext>
            </a:extLst>
          </p:cNvPr>
          <p:cNvSpPr txBox="1"/>
          <p:nvPr/>
        </p:nvSpPr>
        <p:spPr>
          <a:xfrm>
            <a:off x="537462" y="1697143"/>
            <a:ext cx="2286000" cy="369332"/>
          </a:xfrm>
          <a:prstGeom prst="rect">
            <a:avLst/>
          </a:prstGeom>
          <a:solidFill>
            <a:schemeClr val="accent5">
              <a:lumMod val="20000"/>
              <a:lumOff val="80000"/>
            </a:schemeClr>
          </a:solidFill>
        </p:spPr>
        <p:txBody>
          <a:bodyPr wrap="square" rtlCol="0">
            <a:spAutoFit/>
          </a:bodyPr>
          <a:lstStyle/>
          <a:p>
            <a:pPr algn="ctr"/>
            <a:r>
              <a:rPr lang="en-US" dirty="0"/>
              <a:t>Shopping Cart</a:t>
            </a:r>
          </a:p>
        </p:txBody>
      </p:sp>
      <p:sp>
        <p:nvSpPr>
          <p:cNvPr id="18" name="TextBox 17">
            <a:extLst>
              <a:ext uri="{FF2B5EF4-FFF2-40B4-BE49-F238E27FC236}">
                <a16:creationId xmlns:a16="http://schemas.microsoft.com/office/drawing/2014/main" id="{6798B91C-65D7-42B7-AD60-99ABC8581D4D}"/>
              </a:ext>
            </a:extLst>
          </p:cNvPr>
          <p:cNvSpPr txBox="1"/>
          <p:nvPr/>
        </p:nvSpPr>
        <p:spPr>
          <a:xfrm>
            <a:off x="3499278" y="1697143"/>
            <a:ext cx="2286000" cy="369332"/>
          </a:xfrm>
          <a:prstGeom prst="rect">
            <a:avLst/>
          </a:prstGeom>
          <a:solidFill>
            <a:schemeClr val="accent5">
              <a:lumMod val="20000"/>
              <a:lumOff val="80000"/>
            </a:schemeClr>
          </a:solidFill>
        </p:spPr>
        <p:txBody>
          <a:bodyPr wrap="square" rtlCol="0">
            <a:spAutoFit/>
          </a:bodyPr>
          <a:lstStyle/>
          <a:p>
            <a:pPr algn="ctr"/>
            <a:r>
              <a:rPr lang="en-US" dirty="0"/>
              <a:t>Navigation</a:t>
            </a:r>
          </a:p>
        </p:txBody>
      </p:sp>
      <p:sp>
        <p:nvSpPr>
          <p:cNvPr id="19" name="TextBox 18">
            <a:extLst>
              <a:ext uri="{FF2B5EF4-FFF2-40B4-BE49-F238E27FC236}">
                <a16:creationId xmlns:a16="http://schemas.microsoft.com/office/drawing/2014/main" id="{821CD6CA-3EE9-4011-8893-CCB16A0F8977}"/>
              </a:ext>
            </a:extLst>
          </p:cNvPr>
          <p:cNvSpPr txBox="1"/>
          <p:nvPr/>
        </p:nvSpPr>
        <p:spPr>
          <a:xfrm>
            <a:off x="6461094" y="1697143"/>
            <a:ext cx="2286000" cy="369332"/>
          </a:xfrm>
          <a:prstGeom prst="rect">
            <a:avLst/>
          </a:prstGeom>
          <a:solidFill>
            <a:schemeClr val="accent5">
              <a:lumMod val="20000"/>
              <a:lumOff val="80000"/>
            </a:schemeClr>
          </a:solidFill>
        </p:spPr>
        <p:txBody>
          <a:bodyPr wrap="square" rtlCol="0">
            <a:spAutoFit/>
          </a:bodyPr>
          <a:lstStyle/>
          <a:p>
            <a:pPr algn="ctr"/>
            <a:r>
              <a:rPr lang="en-US" dirty="0"/>
              <a:t>Translation</a:t>
            </a:r>
          </a:p>
        </p:txBody>
      </p:sp>
      <p:sp>
        <p:nvSpPr>
          <p:cNvPr id="20" name="TextBox 19">
            <a:extLst>
              <a:ext uri="{FF2B5EF4-FFF2-40B4-BE49-F238E27FC236}">
                <a16:creationId xmlns:a16="http://schemas.microsoft.com/office/drawing/2014/main" id="{D5157039-CF32-42C7-97D0-28499A56EA69}"/>
              </a:ext>
            </a:extLst>
          </p:cNvPr>
          <p:cNvSpPr txBox="1"/>
          <p:nvPr/>
        </p:nvSpPr>
        <p:spPr>
          <a:xfrm>
            <a:off x="9422911" y="1697143"/>
            <a:ext cx="2286000" cy="369332"/>
          </a:xfrm>
          <a:prstGeom prst="rect">
            <a:avLst/>
          </a:prstGeom>
          <a:solidFill>
            <a:schemeClr val="accent5">
              <a:lumMod val="20000"/>
              <a:lumOff val="80000"/>
            </a:schemeClr>
          </a:solidFill>
        </p:spPr>
        <p:txBody>
          <a:bodyPr wrap="square" rtlCol="0">
            <a:spAutoFit/>
          </a:bodyPr>
          <a:lstStyle/>
          <a:p>
            <a:pPr algn="ctr"/>
            <a:r>
              <a:rPr lang="en-US" dirty="0"/>
              <a:t>Information Searching</a:t>
            </a:r>
          </a:p>
        </p:txBody>
      </p:sp>
      <p:sp>
        <p:nvSpPr>
          <p:cNvPr id="8" name="TextBox 7">
            <a:extLst>
              <a:ext uri="{FF2B5EF4-FFF2-40B4-BE49-F238E27FC236}">
                <a16:creationId xmlns:a16="http://schemas.microsoft.com/office/drawing/2014/main" id="{5462F02D-8108-49B5-842F-5738234F494F}"/>
              </a:ext>
            </a:extLst>
          </p:cNvPr>
          <p:cNvSpPr txBox="1"/>
          <p:nvPr/>
        </p:nvSpPr>
        <p:spPr>
          <a:xfrm>
            <a:off x="5078319" y="3892634"/>
            <a:ext cx="466794" cy="369332"/>
          </a:xfrm>
          <a:prstGeom prst="rect">
            <a:avLst/>
          </a:prstGeom>
          <a:noFill/>
        </p:spPr>
        <p:txBody>
          <a:bodyPr wrap="none" rtlCol="0">
            <a:spAutoFit/>
          </a:bodyPr>
          <a:lstStyle/>
          <a:p>
            <a:r>
              <a:rPr lang="en-US" dirty="0"/>
              <a:t>IPS</a:t>
            </a:r>
          </a:p>
        </p:txBody>
      </p:sp>
      <p:sp>
        <p:nvSpPr>
          <p:cNvPr id="22" name="TextBox 21">
            <a:extLst>
              <a:ext uri="{FF2B5EF4-FFF2-40B4-BE49-F238E27FC236}">
                <a16:creationId xmlns:a16="http://schemas.microsoft.com/office/drawing/2014/main" id="{8F89B78F-23C4-4B02-87DC-A43E70322EE5}"/>
              </a:ext>
            </a:extLst>
          </p:cNvPr>
          <p:cNvSpPr txBox="1"/>
          <p:nvPr/>
        </p:nvSpPr>
        <p:spPr>
          <a:xfrm>
            <a:off x="5034236" y="5720503"/>
            <a:ext cx="554960" cy="369332"/>
          </a:xfrm>
          <a:prstGeom prst="rect">
            <a:avLst/>
          </a:prstGeom>
          <a:noFill/>
        </p:spPr>
        <p:txBody>
          <a:bodyPr wrap="none" rtlCol="0">
            <a:spAutoFit/>
          </a:bodyPr>
          <a:lstStyle/>
          <a:p>
            <a:r>
              <a:rPr lang="en-US" dirty="0"/>
              <a:t>GPS</a:t>
            </a:r>
          </a:p>
        </p:txBody>
      </p:sp>
    </p:spTree>
    <p:extLst>
      <p:ext uri="{BB962C8B-B14F-4D97-AF65-F5344CB8AC3E}">
        <p14:creationId xmlns:p14="http://schemas.microsoft.com/office/powerpoint/2010/main" val="1073771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595FE8A6-C6C0-4469-A750-B408CCD27711}"/>
              </a:ext>
            </a:extLst>
          </p:cNvPr>
          <p:cNvSpPr>
            <a:spLocks noGrp="1"/>
          </p:cNvSpPr>
          <p:nvPr>
            <p:ph type="title"/>
          </p:nvPr>
        </p:nvSpPr>
        <p:spPr>
          <a:xfrm>
            <a:off x="129073" y="74645"/>
            <a:ext cx="4218992" cy="782540"/>
          </a:xfrm>
        </p:spPr>
        <p:txBody>
          <a:bodyPr>
            <a:normAutofit/>
          </a:bodyPr>
          <a:lstStyle/>
          <a:p>
            <a:r>
              <a:rPr lang="en-US" sz="3000" b="1" dirty="0">
                <a:latin typeface="+mn-lt"/>
              </a:rPr>
              <a:t>Conceptual Design</a:t>
            </a:r>
          </a:p>
        </p:txBody>
      </p:sp>
      <p:grpSp>
        <p:nvGrpSpPr>
          <p:cNvPr id="52" name="Group 51">
            <a:extLst>
              <a:ext uri="{FF2B5EF4-FFF2-40B4-BE49-F238E27FC236}">
                <a16:creationId xmlns:a16="http://schemas.microsoft.com/office/drawing/2014/main" id="{9E7C3096-62BB-4980-B679-6BECB55C1669}"/>
              </a:ext>
            </a:extLst>
          </p:cNvPr>
          <p:cNvGrpSpPr/>
          <p:nvPr/>
        </p:nvGrpSpPr>
        <p:grpSpPr>
          <a:xfrm>
            <a:off x="645656" y="2161624"/>
            <a:ext cx="11009218" cy="3495550"/>
            <a:chOff x="738256" y="1849105"/>
            <a:chExt cx="11009218" cy="3495550"/>
          </a:xfrm>
        </p:grpSpPr>
        <p:grpSp>
          <p:nvGrpSpPr>
            <p:cNvPr id="41" name="Group 40">
              <a:extLst>
                <a:ext uri="{FF2B5EF4-FFF2-40B4-BE49-F238E27FC236}">
                  <a16:creationId xmlns:a16="http://schemas.microsoft.com/office/drawing/2014/main" id="{4115485B-FED8-4453-AC47-A6E08CEC4727}"/>
                </a:ext>
              </a:extLst>
            </p:cNvPr>
            <p:cNvGrpSpPr/>
            <p:nvPr/>
          </p:nvGrpSpPr>
          <p:grpSpPr>
            <a:xfrm>
              <a:off x="2411455" y="1849105"/>
              <a:ext cx="5586580" cy="3078087"/>
              <a:chOff x="3414807" y="2022729"/>
              <a:chExt cx="5586580" cy="3078087"/>
            </a:xfrm>
          </p:grpSpPr>
          <p:pic>
            <p:nvPicPr>
              <p:cNvPr id="7" name="Graphic 6" descr="Map with pin">
                <a:extLst>
                  <a:ext uri="{FF2B5EF4-FFF2-40B4-BE49-F238E27FC236}">
                    <a16:creationId xmlns:a16="http://schemas.microsoft.com/office/drawing/2014/main" id="{26610352-CBF6-4C29-87A3-2EFBCAA2A3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36370" y="3035019"/>
                <a:ext cx="914400" cy="914400"/>
              </a:xfrm>
              <a:prstGeom prst="rect">
                <a:avLst/>
              </a:prstGeom>
            </p:spPr>
          </p:pic>
          <p:pic>
            <p:nvPicPr>
              <p:cNvPr id="8" name="Graphic 7" descr="Call center">
                <a:extLst>
                  <a:ext uri="{FF2B5EF4-FFF2-40B4-BE49-F238E27FC236}">
                    <a16:creationId xmlns:a16="http://schemas.microsoft.com/office/drawing/2014/main" id="{8FF180A7-50C3-490A-980D-D127AE58A30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986507" y="2022729"/>
                <a:ext cx="914400" cy="914400"/>
              </a:xfrm>
              <a:prstGeom prst="rect">
                <a:avLst/>
              </a:prstGeom>
            </p:spPr>
          </p:pic>
          <p:grpSp>
            <p:nvGrpSpPr>
              <p:cNvPr id="9" name="Group 8">
                <a:extLst>
                  <a:ext uri="{FF2B5EF4-FFF2-40B4-BE49-F238E27FC236}">
                    <a16:creationId xmlns:a16="http://schemas.microsoft.com/office/drawing/2014/main" id="{39857133-69B7-402E-A48D-9144B7971799}"/>
                  </a:ext>
                </a:extLst>
              </p:cNvPr>
              <p:cNvGrpSpPr/>
              <p:nvPr/>
            </p:nvGrpSpPr>
            <p:grpSpPr>
              <a:xfrm>
                <a:off x="3414807" y="2346796"/>
                <a:ext cx="1549217" cy="2210747"/>
                <a:chOff x="4992488" y="2806111"/>
                <a:chExt cx="1549217" cy="2210747"/>
              </a:xfrm>
            </p:grpSpPr>
            <p:grpSp>
              <p:nvGrpSpPr>
                <p:cNvPr id="10" name="Group 9">
                  <a:extLst>
                    <a:ext uri="{FF2B5EF4-FFF2-40B4-BE49-F238E27FC236}">
                      <a16:creationId xmlns:a16="http://schemas.microsoft.com/office/drawing/2014/main" id="{E6EE15B7-1194-41CB-A315-BF99FAE33ED8}"/>
                    </a:ext>
                  </a:extLst>
                </p:cNvPr>
                <p:cNvGrpSpPr/>
                <p:nvPr/>
              </p:nvGrpSpPr>
              <p:grpSpPr>
                <a:xfrm>
                  <a:off x="4992488" y="2806111"/>
                  <a:ext cx="1549217" cy="2210747"/>
                  <a:chOff x="9455084" y="2200997"/>
                  <a:chExt cx="1677971" cy="2210747"/>
                </a:xfrm>
              </p:grpSpPr>
              <p:sp>
                <p:nvSpPr>
                  <p:cNvPr id="16" name="Rectangle: Rounded Corners 15">
                    <a:extLst>
                      <a:ext uri="{FF2B5EF4-FFF2-40B4-BE49-F238E27FC236}">
                        <a16:creationId xmlns:a16="http://schemas.microsoft.com/office/drawing/2014/main" id="{7FD982A7-9559-4268-8F85-72F9E62E1620}"/>
                      </a:ext>
                    </a:extLst>
                  </p:cNvPr>
                  <p:cNvSpPr/>
                  <p:nvPr/>
                </p:nvSpPr>
                <p:spPr>
                  <a:xfrm>
                    <a:off x="9455084" y="3497344"/>
                    <a:ext cx="150829" cy="914400"/>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405DB61A-49F2-4F74-9309-424845465D9A}"/>
                      </a:ext>
                    </a:extLst>
                  </p:cNvPr>
                  <p:cNvSpPr/>
                  <p:nvPr/>
                </p:nvSpPr>
                <p:spPr>
                  <a:xfrm>
                    <a:off x="10982226" y="3497344"/>
                    <a:ext cx="150829" cy="914400"/>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DF9D5948-FBD5-4423-A06D-79F871E9C3BC}"/>
                      </a:ext>
                    </a:extLst>
                  </p:cNvPr>
                  <p:cNvSpPr/>
                  <p:nvPr/>
                </p:nvSpPr>
                <p:spPr>
                  <a:xfrm>
                    <a:off x="10228082" y="4006392"/>
                    <a:ext cx="150830" cy="405352"/>
                  </a:xfrm>
                  <a:prstGeom prst="round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CCF7777-25B4-4AF1-9637-AF4BF15F8BED}"/>
                      </a:ext>
                    </a:extLst>
                  </p:cNvPr>
                  <p:cNvSpPr/>
                  <p:nvPr/>
                </p:nvSpPr>
                <p:spPr>
                  <a:xfrm>
                    <a:off x="9605912" y="3874416"/>
                    <a:ext cx="1376313" cy="131976"/>
                  </a:xfrm>
                  <a:prstGeom prst="rect">
                    <a:avLst/>
                  </a:prstGeom>
                  <a:solidFill>
                    <a:schemeClr val="tx1">
                      <a:lumMod val="85000"/>
                      <a:lumOff val="1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0D8F797-3355-44F1-976F-5CDF5A7199AE}"/>
                      </a:ext>
                    </a:extLst>
                  </p:cNvPr>
                  <p:cNvSpPr/>
                  <p:nvPr/>
                </p:nvSpPr>
                <p:spPr>
                  <a:xfrm>
                    <a:off x="10274311" y="2310651"/>
                    <a:ext cx="51364" cy="1019211"/>
                  </a:xfrm>
                  <a:prstGeom prst="rect">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90349B2-A46D-4757-838F-E60B8F056CF4}"/>
                      </a:ext>
                    </a:extLst>
                  </p:cNvPr>
                  <p:cNvSpPr/>
                  <p:nvPr/>
                </p:nvSpPr>
                <p:spPr>
                  <a:xfrm rot="16200000">
                    <a:off x="10237507" y="1887557"/>
                    <a:ext cx="113122" cy="740002"/>
                  </a:xfrm>
                  <a:prstGeom prst="rect">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84D23E8-99FA-4B98-BEDA-B4B39CC0FBBF}"/>
                      </a:ext>
                    </a:extLst>
                  </p:cNvPr>
                  <p:cNvSpPr/>
                  <p:nvPr/>
                </p:nvSpPr>
                <p:spPr>
                  <a:xfrm>
                    <a:off x="9690754" y="3320253"/>
                    <a:ext cx="1206631" cy="789833"/>
                  </a:xfrm>
                  <a:prstGeom prst="rect">
                    <a:avLst/>
                  </a:prstGeom>
                  <a:solidFill>
                    <a:schemeClr val="bg1"/>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41AC6F00-ADC9-4F52-A2EA-8C1B529AB4DC}"/>
                      </a:ext>
                    </a:extLst>
                  </p:cNvPr>
                  <p:cNvSpPr/>
                  <p:nvPr/>
                </p:nvSpPr>
                <p:spPr>
                  <a:xfrm>
                    <a:off x="9924067" y="3897512"/>
                    <a:ext cx="740001" cy="98983"/>
                  </a:xfrm>
                  <a:prstGeom prst="roundRect">
                    <a:avLst/>
                  </a:prstGeom>
                  <a:solidFill>
                    <a:srgbClr val="FF0000"/>
                  </a:solidFill>
                  <a:ln>
                    <a:solidFill>
                      <a:srgbClr val="FF0000"/>
                    </a:solidFill>
                  </a:ln>
                  <a:effectLst>
                    <a:glow rad="101600">
                      <a:schemeClr val="accent2">
                        <a:satMod val="175000"/>
                        <a:alpha val="40000"/>
                      </a:schemeClr>
                    </a:glo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pic>
              <p:nvPicPr>
                <p:cNvPr id="11" name="Graphic 10" descr="Shopping bag">
                  <a:extLst>
                    <a:ext uri="{FF2B5EF4-FFF2-40B4-BE49-F238E27FC236}">
                      <a16:creationId xmlns:a16="http://schemas.microsoft.com/office/drawing/2014/main" id="{7A016F89-1491-4B79-B561-D40AF698E3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70420" y="3300617"/>
                  <a:ext cx="651865" cy="651865"/>
                </a:xfrm>
                <a:prstGeom prst="rect">
                  <a:avLst/>
                </a:prstGeom>
              </p:spPr>
            </p:pic>
            <p:pic>
              <p:nvPicPr>
                <p:cNvPr id="12" name="Graphic 11" descr="Shopping bag">
                  <a:extLst>
                    <a:ext uri="{FF2B5EF4-FFF2-40B4-BE49-F238E27FC236}">
                      <a16:creationId xmlns:a16="http://schemas.microsoft.com/office/drawing/2014/main" id="{152A55C1-B54C-44A5-8147-0F8E20D8088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719693" y="3303975"/>
                  <a:ext cx="651865" cy="651865"/>
                </a:xfrm>
                <a:prstGeom prst="rect">
                  <a:avLst/>
                </a:prstGeom>
              </p:spPr>
            </p:pic>
            <p:pic>
              <p:nvPicPr>
                <p:cNvPr id="13" name="Graphic 12" descr="Bluetooth">
                  <a:extLst>
                    <a:ext uri="{FF2B5EF4-FFF2-40B4-BE49-F238E27FC236}">
                      <a16:creationId xmlns:a16="http://schemas.microsoft.com/office/drawing/2014/main" id="{24991EEE-E7A9-42DE-A08D-DD3426811CA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127439" y="3951534"/>
                  <a:ext cx="182880" cy="182880"/>
                </a:xfrm>
                <a:prstGeom prst="rect">
                  <a:avLst/>
                </a:prstGeom>
              </p:spPr>
            </p:pic>
            <p:pic>
              <p:nvPicPr>
                <p:cNvPr id="14" name="Graphic 13" descr="Power">
                  <a:extLst>
                    <a:ext uri="{FF2B5EF4-FFF2-40B4-BE49-F238E27FC236}">
                      <a16:creationId xmlns:a16="http://schemas.microsoft.com/office/drawing/2014/main" id="{FDB3AEB6-5A9C-4C50-972C-3F1F626B671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638639" y="4143830"/>
                  <a:ext cx="274320" cy="274320"/>
                </a:xfrm>
                <a:prstGeom prst="rect">
                  <a:avLst/>
                </a:prstGeom>
              </p:spPr>
            </p:pic>
            <p:pic>
              <p:nvPicPr>
                <p:cNvPr id="15" name="Graphic 14" descr="Empty battery">
                  <a:extLst>
                    <a:ext uri="{FF2B5EF4-FFF2-40B4-BE49-F238E27FC236}">
                      <a16:creationId xmlns:a16="http://schemas.microsoft.com/office/drawing/2014/main" id="{43AAAFAC-183F-42B3-9379-0F1F36C2A0CC}"/>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245374" y="3905814"/>
                  <a:ext cx="274320" cy="274320"/>
                </a:xfrm>
                <a:prstGeom prst="rect">
                  <a:avLst/>
                </a:prstGeom>
              </p:spPr>
            </p:pic>
          </p:grpSp>
          <p:grpSp>
            <p:nvGrpSpPr>
              <p:cNvPr id="25" name="Group 24">
                <a:extLst>
                  <a:ext uri="{FF2B5EF4-FFF2-40B4-BE49-F238E27FC236}">
                    <a16:creationId xmlns:a16="http://schemas.microsoft.com/office/drawing/2014/main" id="{F89FC6A9-CE0F-4A2C-B26C-CA6A8D6BC1DC}"/>
                  </a:ext>
                </a:extLst>
              </p:cNvPr>
              <p:cNvGrpSpPr/>
              <p:nvPr/>
            </p:nvGrpSpPr>
            <p:grpSpPr>
              <a:xfrm>
                <a:off x="5686170" y="2451305"/>
                <a:ext cx="1112811" cy="1584578"/>
                <a:chOff x="6947802" y="2735705"/>
                <a:chExt cx="1112811" cy="1584578"/>
              </a:xfrm>
            </p:grpSpPr>
            <p:pic>
              <p:nvPicPr>
                <p:cNvPr id="26" name="Graphic 25" descr="Wireless">
                  <a:extLst>
                    <a:ext uri="{FF2B5EF4-FFF2-40B4-BE49-F238E27FC236}">
                      <a16:creationId xmlns:a16="http://schemas.microsoft.com/office/drawing/2014/main" id="{E8CBCBA7-D9C3-41C9-87FF-D242C99BED7E}"/>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947802" y="2735705"/>
                  <a:ext cx="457200" cy="457200"/>
                </a:xfrm>
                <a:prstGeom prst="rect">
                  <a:avLst/>
                </a:prstGeom>
              </p:spPr>
            </p:pic>
            <p:grpSp>
              <p:nvGrpSpPr>
                <p:cNvPr id="27" name="Group 26">
                  <a:extLst>
                    <a:ext uri="{FF2B5EF4-FFF2-40B4-BE49-F238E27FC236}">
                      <a16:creationId xmlns:a16="http://schemas.microsoft.com/office/drawing/2014/main" id="{477B8976-E3A6-4B77-A62C-946BEEA3B080}"/>
                    </a:ext>
                  </a:extLst>
                </p:cNvPr>
                <p:cNvGrpSpPr/>
                <p:nvPr/>
              </p:nvGrpSpPr>
              <p:grpSpPr>
                <a:xfrm>
                  <a:off x="7292898" y="3112513"/>
                  <a:ext cx="767715" cy="1207770"/>
                  <a:chOff x="9538974" y="3252798"/>
                  <a:chExt cx="767715" cy="1207770"/>
                </a:xfrm>
              </p:grpSpPr>
              <p:sp>
                <p:nvSpPr>
                  <p:cNvPr id="29" name="Rectangle: Rounded Corners 28">
                    <a:extLst>
                      <a:ext uri="{FF2B5EF4-FFF2-40B4-BE49-F238E27FC236}">
                        <a16:creationId xmlns:a16="http://schemas.microsoft.com/office/drawing/2014/main" id="{C76ECCF0-8FDE-4899-9264-C60A729C404C}"/>
                      </a:ext>
                    </a:extLst>
                  </p:cNvPr>
                  <p:cNvSpPr/>
                  <p:nvPr/>
                </p:nvSpPr>
                <p:spPr>
                  <a:xfrm>
                    <a:off x="9538974" y="3252798"/>
                    <a:ext cx="767715" cy="120777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9946132-DB80-4EEB-9710-BA3544DC3063}"/>
                      </a:ext>
                    </a:extLst>
                  </p:cNvPr>
                  <p:cNvSpPr/>
                  <p:nvPr/>
                </p:nvSpPr>
                <p:spPr>
                  <a:xfrm>
                    <a:off x="9587166" y="3331718"/>
                    <a:ext cx="671331" cy="100152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19FDBC4D-3869-4123-804B-CA920302D2AE}"/>
                      </a:ext>
                    </a:extLst>
                  </p:cNvPr>
                  <p:cNvSpPr/>
                  <p:nvPr/>
                </p:nvSpPr>
                <p:spPr>
                  <a:xfrm>
                    <a:off x="9879016" y="4351186"/>
                    <a:ext cx="87630" cy="9144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2" name="Graphic 31" descr="Marker">
                    <a:extLst>
                      <a:ext uri="{FF2B5EF4-FFF2-40B4-BE49-F238E27FC236}">
                        <a16:creationId xmlns:a16="http://schemas.microsoft.com/office/drawing/2014/main" id="{D847557A-D6BC-4CD2-81D0-4A25C9205E0E}"/>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9938950" y="3583359"/>
                    <a:ext cx="274320" cy="274320"/>
                  </a:xfrm>
                  <a:prstGeom prst="rect">
                    <a:avLst/>
                  </a:prstGeom>
                </p:spPr>
              </p:pic>
              <p:pic>
                <p:nvPicPr>
                  <p:cNvPr id="33" name="Graphic 32" descr="Credit card">
                    <a:extLst>
                      <a:ext uri="{FF2B5EF4-FFF2-40B4-BE49-F238E27FC236}">
                        <a16:creationId xmlns:a16="http://schemas.microsoft.com/office/drawing/2014/main" id="{09610104-80B4-48A7-A370-38598F25D581}"/>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938950" y="3875620"/>
                    <a:ext cx="274320" cy="274320"/>
                  </a:xfrm>
                  <a:prstGeom prst="rect">
                    <a:avLst/>
                  </a:prstGeom>
                </p:spPr>
              </p:pic>
              <p:pic>
                <p:nvPicPr>
                  <p:cNvPr id="34" name="Graphic 33" descr="Call center">
                    <a:extLst>
                      <a:ext uri="{FF2B5EF4-FFF2-40B4-BE49-F238E27FC236}">
                        <a16:creationId xmlns:a16="http://schemas.microsoft.com/office/drawing/2014/main" id="{16534E65-021C-4D0C-A387-3E1995CB7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619403" y="3583359"/>
                    <a:ext cx="274320" cy="274320"/>
                  </a:xfrm>
                  <a:prstGeom prst="rect">
                    <a:avLst/>
                  </a:prstGeom>
                </p:spPr>
              </p:pic>
            </p:grpSp>
            <p:pic>
              <p:nvPicPr>
                <p:cNvPr id="28" name="Graphic 27" descr="Magnifying glass">
                  <a:extLst>
                    <a:ext uri="{FF2B5EF4-FFF2-40B4-BE49-F238E27FC236}">
                      <a16:creationId xmlns:a16="http://schemas.microsoft.com/office/drawing/2014/main" id="{AB7E145A-02DC-409C-AE8F-0068C0AB1F0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7394458" y="3752126"/>
                  <a:ext cx="274320" cy="274320"/>
                </a:xfrm>
                <a:prstGeom prst="rect">
                  <a:avLst/>
                </a:prstGeom>
              </p:spPr>
            </p:pic>
          </p:grpSp>
          <p:grpSp>
            <p:nvGrpSpPr>
              <p:cNvPr id="35" name="Group 34">
                <a:extLst>
                  <a:ext uri="{FF2B5EF4-FFF2-40B4-BE49-F238E27FC236}">
                    <a16:creationId xmlns:a16="http://schemas.microsoft.com/office/drawing/2014/main" id="{749A019A-B76B-4304-BC66-E4B6B2B34E38}"/>
                  </a:ext>
                </a:extLst>
              </p:cNvPr>
              <p:cNvGrpSpPr/>
              <p:nvPr/>
            </p:nvGrpSpPr>
            <p:grpSpPr>
              <a:xfrm>
                <a:off x="8086987" y="4186416"/>
                <a:ext cx="914400" cy="914400"/>
                <a:chOff x="9549373" y="1219615"/>
                <a:chExt cx="914400" cy="914400"/>
              </a:xfrm>
            </p:grpSpPr>
            <p:pic>
              <p:nvPicPr>
                <p:cNvPr id="36" name="Graphic 35" descr="Magnifying glass">
                  <a:extLst>
                    <a:ext uri="{FF2B5EF4-FFF2-40B4-BE49-F238E27FC236}">
                      <a16:creationId xmlns:a16="http://schemas.microsoft.com/office/drawing/2014/main" id="{4D73C335-ECFC-4E92-AB6A-4E311BD1E87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9549373" y="1219615"/>
                  <a:ext cx="914400" cy="914400"/>
                </a:xfrm>
                <a:prstGeom prst="rect">
                  <a:avLst/>
                </a:prstGeom>
              </p:spPr>
            </p:pic>
            <p:pic>
              <p:nvPicPr>
                <p:cNvPr id="37" name="Graphic 36" descr="Fork and knife">
                  <a:extLst>
                    <a:ext uri="{FF2B5EF4-FFF2-40B4-BE49-F238E27FC236}">
                      <a16:creationId xmlns:a16="http://schemas.microsoft.com/office/drawing/2014/main" id="{C6D7D3A4-E295-4656-896B-DED70DA7E597}"/>
                    </a:ext>
                  </a:extLst>
                </p:cNvPr>
                <p:cNvPicPr>
                  <a:picLocks noChangeAspect="1"/>
                </p:cNvPicPr>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9882978" y="1452412"/>
                  <a:ext cx="182880" cy="182880"/>
                </a:xfrm>
                <a:prstGeom prst="rect">
                  <a:avLst/>
                </a:prstGeom>
              </p:spPr>
            </p:pic>
            <p:pic>
              <p:nvPicPr>
                <p:cNvPr id="38" name="Graphic 37" descr="High heel shoe">
                  <a:extLst>
                    <a:ext uri="{FF2B5EF4-FFF2-40B4-BE49-F238E27FC236}">
                      <a16:creationId xmlns:a16="http://schemas.microsoft.com/office/drawing/2014/main" id="{950379CD-76E7-46D5-839B-217CCD039E49}"/>
                    </a:ext>
                  </a:extLst>
                </p:cNvPr>
                <p:cNvPicPr>
                  <a:picLocks noChangeAspect="1"/>
                </p:cNvPicPr>
                <p:nvPr/>
              </p:nvPicPr>
              <p:blipFill>
                <a:blip r:embed="rId25">
                  <a:extLst>
                    <a:ext uri="{28A0092B-C50C-407E-A947-70E740481C1C}">
                      <a14:useLocalDpi xmlns:a14="http://schemas.microsoft.com/office/drawing/2010/main" val="0"/>
                    </a:ext>
                    <a:ext uri="{96DAC541-7B7A-43D3-8B79-37D633B846F1}">
                      <asvg:svgBlip xmlns:asvg="http://schemas.microsoft.com/office/drawing/2016/SVG/main" r:embed="rId26"/>
                    </a:ext>
                  </a:extLst>
                </a:blip>
                <a:stretch>
                  <a:fillRect/>
                </a:stretch>
              </p:blipFill>
              <p:spPr>
                <a:xfrm>
                  <a:off x="9754254" y="1549475"/>
                  <a:ext cx="182880" cy="182880"/>
                </a:xfrm>
                <a:prstGeom prst="rect">
                  <a:avLst/>
                </a:prstGeom>
              </p:spPr>
            </p:pic>
          </p:grpSp>
          <p:sp>
            <p:nvSpPr>
              <p:cNvPr id="39" name="Cross 38">
                <a:extLst>
                  <a:ext uri="{FF2B5EF4-FFF2-40B4-BE49-F238E27FC236}">
                    <a16:creationId xmlns:a16="http://schemas.microsoft.com/office/drawing/2014/main" id="{E9EF5D3E-A1FE-4432-ADA8-974F53E39D52}"/>
                  </a:ext>
                </a:extLst>
              </p:cNvPr>
              <p:cNvSpPr/>
              <p:nvPr/>
            </p:nvSpPr>
            <p:spPr>
              <a:xfrm>
                <a:off x="5254906" y="3361829"/>
                <a:ext cx="365200" cy="365760"/>
              </a:xfrm>
              <a:prstGeom prst="plus">
                <a:avLst>
                  <a:gd name="adj" fmla="val 4401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Cross 39">
                <a:extLst>
                  <a:ext uri="{FF2B5EF4-FFF2-40B4-BE49-F238E27FC236}">
                    <a16:creationId xmlns:a16="http://schemas.microsoft.com/office/drawing/2014/main" id="{8FE6BDF8-030B-47D9-A9EB-E226900E4FD3}"/>
                  </a:ext>
                </a:extLst>
              </p:cNvPr>
              <p:cNvSpPr/>
              <p:nvPr/>
            </p:nvSpPr>
            <p:spPr>
              <a:xfrm>
                <a:off x="7211799" y="3361829"/>
                <a:ext cx="365200" cy="365760"/>
              </a:xfrm>
              <a:prstGeom prst="plus">
                <a:avLst>
                  <a:gd name="adj" fmla="val 4401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42" name="TextBox 41">
              <a:extLst>
                <a:ext uri="{FF2B5EF4-FFF2-40B4-BE49-F238E27FC236}">
                  <a16:creationId xmlns:a16="http://schemas.microsoft.com/office/drawing/2014/main" id="{81A7A92F-1A52-444C-A2A8-602787E46736}"/>
                </a:ext>
              </a:extLst>
            </p:cNvPr>
            <p:cNvSpPr txBox="1"/>
            <p:nvPr/>
          </p:nvSpPr>
          <p:spPr>
            <a:xfrm>
              <a:off x="2546748" y="4605951"/>
              <a:ext cx="1363643" cy="369332"/>
            </a:xfrm>
            <a:prstGeom prst="rect">
              <a:avLst/>
            </a:prstGeom>
            <a:noFill/>
          </p:spPr>
          <p:txBody>
            <a:bodyPr wrap="none" rtlCol="0">
              <a:spAutoFit/>
            </a:bodyPr>
            <a:lstStyle/>
            <a:p>
              <a:r>
                <a:rPr lang="en-US" b="1" dirty="0"/>
                <a:t>Robotic Cart</a:t>
              </a:r>
            </a:p>
          </p:txBody>
        </p:sp>
        <p:sp>
          <p:nvSpPr>
            <p:cNvPr id="43" name="TextBox 42">
              <a:extLst>
                <a:ext uri="{FF2B5EF4-FFF2-40B4-BE49-F238E27FC236}">
                  <a16:creationId xmlns:a16="http://schemas.microsoft.com/office/drawing/2014/main" id="{3BA68657-BF5C-4A83-895D-856F52720D49}"/>
                </a:ext>
              </a:extLst>
            </p:cNvPr>
            <p:cNvSpPr txBox="1"/>
            <p:nvPr/>
          </p:nvSpPr>
          <p:spPr>
            <a:xfrm>
              <a:off x="4351661" y="1890983"/>
              <a:ext cx="2207849" cy="369332"/>
            </a:xfrm>
            <a:prstGeom prst="rect">
              <a:avLst/>
            </a:prstGeom>
            <a:noFill/>
          </p:spPr>
          <p:txBody>
            <a:bodyPr wrap="none" rtlCol="0">
              <a:spAutoFit/>
            </a:bodyPr>
            <a:lstStyle/>
            <a:p>
              <a:r>
                <a:rPr lang="en-US" b="1" dirty="0"/>
                <a:t>Tablet / Smart Phone</a:t>
              </a:r>
            </a:p>
          </p:txBody>
        </p:sp>
        <p:sp>
          <p:nvSpPr>
            <p:cNvPr id="44" name="TextBox 43">
              <a:extLst>
                <a:ext uri="{FF2B5EF4-FFF2-40B4-BE49-F238E27FC236}">
                  <a16:creationId xmlns:a16="http://schemas.microsoft.com/office/drawing/2014/main" id="{24474F82-3C5C-42E2-96C4-2A71FA059881}"/>
                </a:ext>
              </a:extLst>
            </p:cNvPr>
            <p:cNvSpPr txBox="1"/>
            <p:nvPr/>
          </p:nvSpPr>
          <p:spPr>
            <a:xfrm>
              <a:off x="6797009" y="4975323"/>
              <a:ext cx="1487651" cy="369332"/>
            </a:xfrm>
            <a:prstGeom prst="rect">
              <a:avLst/>
            </a:prstGeom>
            <a:noFill/>
          </p:spPr>
          <p:txBody>
            <a:bodyPr wrap="none" rtlCol="0">
              <a:spAutoFit/>
            </a:bodyPr>
            <a:lstStyle/>
            <a:p>
              <a:r>
                <a:rPr lang="en-US" b="1" dirty="0"/>
                <a:t>Software App</a:t>
              </a:r>
            </a:p>
          </p:txBody>
        </p:sp>
        <p:sp>
          <p:nvSpPr>
            <p:cNvPr id="45" name="TextBox 44">
              <a:extLst>
                <a:ext uri="{FF2B5EF4-FFF2-40B4-BE49-F238E27FC236}">
                  <a16:creationId xmlns:a16="http://schemas.microsoft.com/office/drawing/2014/main" id="{10BBDAED-89ED-4815-B158-550FB2D7B131}"/>
                </a:ext>
              </a:extLst>
            </p:cNvPr>
            <p:cNvSpPr txBox="1"/>
            <p:nvPr/>
          </p:nvSpPr>
          <p:spPr>
            <a:xfrm>
              <a:off x="8082753" y="1958979"/>
              <a:ext cx="3664721" cy="707886"/>
            </a:xfrm>
            <a:prstGeom prst="rect">
              <a:avLst/>
            </a:prstGeom>
            <a:noFill/>
          </p:spPr>
          <p:txBody>
            <a:bodyPr wrap="none" rtlCol="0">
              <a:spAutoFit/>
            </a:bodyPr>
            <a:lstStyle/>
            <a:p>
              <a:r>
                <a:rPr lang="en-US" sz="2000" dirty="0"/>
                <a:t>Translation service or</a:t>
              </a:r>
            </a:p>
            <a:p>
              <a:r>
                <a:rPr lang="en-US" sz="2000" dirty="0"/>
                <a:t>Based on translation API provider</a:t>
              </a:r>
            </a:p>
          </p:txBody>
        </p:sp>
        <p:sp>
          <p:nvSpPr>
            <p:cNvPr id="46" name="TextBox 45">
              <a:extLst>
                <a:ext uri="{FF2B5EF4-FFF2-40B4-BE49-F238E27FC236}">
                  <a16:creationId xmlns:a16="http://schemas.microsoft.com/office/drawing/2014/main" id="{46D85528-3D5F-43FD-B28C-523B74B07750}"/>
                </a:ext>
              </a:extLst>
            </p:cNvPr>
            <p:cNvSpPr txBox="1"/>
            <p:nvPr/>
          </p:nvSpPr>
          <p:spPr>
            <a:xfrm>
              <a:off x="8125136" y="3045444"/>
              <a:ext cx="3568349" cy="707886"/>
            </a:xfrm>
            <a:prstGeom prst="rect">
              <a:avLst/>
            </a:prstGeom>
            <a:noFill/>
          </p:spPr>
          <p:txBody>
            <a:bodyPr wrap="none" rtlCol="0">
              <a:spAutoFit/>
            </a:bodyPr>
            <a:lstStyle/>
            <a:p>
              <a:r>
                <a:rPr lang="en-US" sz="2000" dirty="0"/>
                <a:t>Indoor Positioning System based</a:t>
              </a:r>
            </a:p>
            <a:p>
              <a:r>
                <a:rPr lang="en-US" sz="2000" dirty="0"/>
                <a:t>On BLE or Wi-Fi</a:t>
              </a:r>
            </a:p>
          </p:txBody>
        </p:sp>
        <p:sp>
          <p:nvSpPr>
            <p:cNvPr id="47" name="TextBox 46">
              <a:extLst>
                <a:ext uri="{FF2B5EF4-FFF2-40B4-BE49-F238E27FC236}">
                  <a16:creationId xmlns:a16="http://schemas.microsoft.com/office/drawing/2014/main" id="{1474FF05-7742-45EB-8078-7F8C98BF41B0}"/>
                </a:ext>
              </a:extLst>
            </p:cNvPr>
            <p:cNvSpPr txBox="1"/>
            <p:nvPr/>
          </p:nvSpPr>
          <p:spPr>
            <a:xfrm>
              <a:off x="8132616" y="4141202"/>
              <a:ext cx="2489784" cy="707886"/>
            </a:xfrm>
            <a:prstGeom prst="rect">
              <a:avLst/>
            </a:prstGeom>
            <a:noFill/>
          </p:spPr>
          <p:txBody>
            <a:bodyPr wrap="none" rtlCol="0">
              <a:spAutoFit/>
            </a:bodyPr>
            <a:lstStyle/>
            <a:p>
              <a:r>
                <a:rPr lang="en-US" sz="2000" dirty="0"/>
                <a:t>Product Searching </a:t>
              </a:r>
            </a:p>
            <a:p>
              <a:r>
                <a:rPr lang="en-US" sz="2000" dirty="0"/>
                <a:t>based on specific Mall</a:t>
              </a:r>
            </a:p>
          </p:txBody>
        </p:sp>
        <p:sp>
          <p:nvSpPr>
            <p:cNvPr id="48" name="TextBox 47">
              <a:extLst>
                <a:ext uri="{FF2B5EF4-FFF2-40B4-BE49-F238E27FC236}">
                  <a16:creationId xmlns:a16="http://schemas.microsoft.com/office/drawing/2014/main" id="{8D0FE82E-67CB-478B-BA6A-8A912D8D3099}"/>
                </a:ext>
              </a:extLst>
            </p:cNvPr>
            <p:cNvSpPr txBox="1"/>
            <p:nvPr/>
          </p:nvSpPr>
          <p:spPr>
            <a:xfrm>
              <a:off x="738256" y="2239713"/>
              <a:ext cx="1531894" cy="1015663"/>
            </a:xfrm>
            <a:prstGeom prst="rect">
              <a:avLst/>
            </a:prstGeom>
            <a:noFill/>
          </p:spPr>
          <p:txBody>
            <a:bodyPr wrap="none" rtlCol="0">
              <a:spAutoFit/>
            </a:bodyPr>
            <a:lstStyle/>
            <a:p>
              <a:r>
                <a:rPr lang="en-US" sz="2000" dirty="0"/>
                <a:t>Light-weight</a:t>
              </a:r>
            </a:p>
            <a:p>
              <a:r>
                <a:rPr lang="en-US" sz="2000" dirty="0"/>
                <a:t>Autonomous</a:t>
              </a:r>
            </a:p>
            <a:p>
              <a:r>
                <a:rPr lang="en-US" sz="2000" dirty="0"/>
                <a:t>Fit in mall</a:t>
              </a:r>
            </a:p>
          </p:txBody>
        </p:sp>
      </p:grpSp>
      <p:sp>
        <p:nvSpPr>
          <p:cNvPr id="51" name="TextBox 50">
            <a:extLst>
              <a:ext uri="{FF2B5EF4-FFF2-40B4-BE49-F238E27FC236}">
                <a16:creationId xmlns:a16="http://schemas.microsoft.com/office/drawing/2014/main" id="{0E312021-A2BF-4C28-907C-FA2620F4DD10}"/>
              </a:ext>
            </a:extLst>
          </p:cNvPr>
          <p:cNvSpPr txBox="1"/>
          <p:nvPr/>
        </p:nvSpPr>
        <p:spPr>
          <a:xfrm>
            <a:off x="498936" y="972510"/>
            <a:ext cx="8872756" cy="707886"/>
          </a:xfrm>
          <a:prstGeom prst="rect">
            <a:avLst/>
          </a:prstGeom>
          <a:noFill/>
        </p:spPr>
        <p:txBody>
          <a:bodyPr wrap="square" rtlCol="0">
            <a:spAutoFit/>
          </a:bodyPr>
          <a:lstStyle/>
          <a:p>
            <a:r>
              <a:rPr lang="en-US" sz="2000" dirty="0"/>
              <a:t>Combine all translation, navigation and information searching in one Software App Develop a light-weight, autonomously moveable cart which fits in mall</a:t>
            </a:r>
          </a:p>
        </p:txBody>
      </p:sp>
    </p:spTree>
    <p:extLst>
      <p:ext uri="{BB962C8B-B14F-4D97-AF65-F5344CB8AC3E}">
        <p14:creationId xmlns:p14="http://schemas.microsoft.com/office/powerpoint/2010/main" val="2224531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5314F7-76C3-4517-B7C4-592EB9C02685}"/>
              </a:ext>
            </a:extLst>
          </p:cNvPr>
          <p:cNvSpPr>
            <a:spLocks noGrp="1"/>
          </p:cNvSpPr>
          <p:nvPr>
            <p:ph idx="1"/>
          </p:nvPr>
        </p:nvSpPr>
        <p:spPr>
          <a:xfrm>
            <a:off x="7072750" y="305791"/>
            <a:ext cx="5115791" cy="3662965"/>
          </a:xfrm>
        </p:spPr>
        <p:txBody>
          <a:bodyPr>
            <a:normAutofit/>
          </a:bodyPr>
          <a:lstStyle/>
          <a:p>
            <a:pPr marL="0" indent="0">
              <a:spcBef>
                <a:spcPts val="0"/>
              </a:spcBef>
              <a:buNone/>
            </a:pPr>
            <a:r>
              <a:rPr lang="en-US" sz="3000" b="1" dirty="0"/>
              <a:t>Key Activities</a:t>
            </a:r>
            <a:endParaRPr lang="en-US" sz="1600" b="1" dirty="0"/>
          </a:p>
          <a:p>
            <a:pPr>
              <a:spcBef>
                <a:spcPts val="600"/>
              </a:spcBef>
            </a:pPr>
            <a:r>
              <a:rPr lang="en-US" sz="1800" dirty="0"/>
              <a:t>Robotic cart design, build and test</a:t>
            </a:r>
          </a:p>
          <a:p>
            <a:pPr>
              <a:spcBef>
                <a:spcPts val="600"/>
              </a:spcBef>
            </a:pPr>
            <a:r>
              <a:rPr lang="en-US" sz="1800" dirty="0"/>
              <a:t>Software Application design, develop and test</a:t>
            </a:r>
          </a:p>
          <a:p>
            <a:pPr>
              <a:spcBef>
                <a:spcPts val="600"/>
              </a:spcBef>
            </a:pPr>
            <a:r>
              <a:rPr lang="en-US" sz="1800" dirty="0"/>
              <a:t>Information system design, develop and test</a:t>
            </a:r>
          </a:p>
          <a:p>
            <a:pPr>
              <a:spcBef>
                <a:spcPts val="600"/>
              </a:spcBef>
            </a:pPr>
            <a:r>
              <a:rPr lang="en-US" sz="1800" dirty="0"/>
              <a:t>Recharge system design, build and test</a:t>
            </a:r>
          </a:p>
          <a:p>
            <a:pPr>
              <a:spcBef>
                <a:spcPts val="600"/>
              </a:spcBef>
            </a:pPr>
            <a:r>
              <a:rPr lang="en-US" sz="1800" dirty="0"/>
              <a:t>Payment system design, develop and test</a:t>
            </a:r>
          </a:p>
          <a:p>
            <a:pPr>
              <a:spcBef>
                <a:spcPts val="600"/>
              </a:spcBef>
            </a:pPr>
            <a:r>
              <a:rPr lang="en-US" sz="1800" dirty="0"/>
              <a:t>System integration and test</a:t>
            </a:r>
          </a:p>
          <a:p>
            <a:pPr>
              <a:spcBef>
                <a:spcPts val="600"/>
              </a:spcBef>
            </a:pPr>
            <a:r>
              <a:rPr lang="en-US" sz="1800" dirty="0"/>
              <a:t>Robotic cart manufacturing</a:t>
            </a:r>
          </a:p>
          <a:p>
            <a:pPr>
              <a:spcBef>
                <a:spcPts val="600"/>
              </a:spcBef>
            </a:pPr>
            <a:r>
              <a:rPr lang="en-US" sz="1800" dirty="0"/>
              <a:t>System deployment</a:t>
            </a:r>
          </a:p>
          <a:p>
            <a:pPr>
              <a:spcBef>
                <a:spcPts val="600"/>
              </a:spcBef>
            </a:pPr>
            <a:r>
              <a:rPr lang="en-US" sz="1800" dirty="0"/>
              <a:t>Personnel training</a:t>
            </a:r>
          </a:p>
        </p:txBody>
      </p:sp>
      <p:graphicFrame>
        <p:nvGraphicFramePr>
          <p:cNvPr id="4" name="Table 3">
            <a:extLst>
              <a:ext uri="{FF2B5EF4-FFF2-40B4-BE49-F238E27FC236}">
                <a16:creationId xmlns:a16="http://schemas.microsoft.com/office/drawing/2014/main" id="{3A74B573-9606-4DCD-BB94-964CB913B1DB}"/>
              </a:ext>
            </a:extLst>
          </p:cNvPr>
          <p:cNvGraphicFramePr>
            <a:graphicFrameLocks noGrp="1"/>
          </p:cNvGraphicFramePr>
          <p:nvPr>
            <p:extLst>
              <p:ext uri="{D42A27DB-BD31-4B8C-83A1-F6EECF244321}">
                <p14:modId xmlns:p14="http://schemas.microsoft.com/office/powerpoint/2010/main" val="826950158"/>
              </p:ext>
            </p:extLst>
          </p:nvPr>
        </p:nvGraphicFramePr>
        <p:xfrm>
          <a:off x="295835" y="3882857"/>
          <a:ext cx="11600330" cy="2677160"/>
        </p:xfrm>
        <a:graphic>
          <a:graphicData uri="http://schemas.openxmlformats.org/drawingml/2006/table">
            <a:tbl>
              <a:tblPr firstRow="1" bandRow="1">
                <a:tableStyleId>{5940675A-B579-460E-94D1-54222C63F5DA}</a:tableStyleId>
              </a:tblPr>
              <a:tblGrid>
                <a:gridCol w="632916">
                  <a:extLst>
                    <a:ext uri="{9D8B030D-6E8A-4147-A177-3AD203B41FA5}">
                      <a16:colId xmlns:a16="http://schemas.microsoft.com/office/drawing/2014/main" val="3688936750"/>
                    </a:ext>
                  </a:extLst>
                </a:gridCol>
                <a:gridCol w="3403590">
                  <a:extLst>
                    <a:ext uri="{9D8B030D-6E8A-4147-A177-3AD203B41FA5}">
                      <a16:colId xmlns:a16="http://schemas.microsoft.com/office/drawing/2014/main" val="623049972"/>
                    </a:ext>
                  </a:extLst>
                </a:gridCol>
                <a:gridCol w="785667">
                  <a:extLst>
                    <a:ext uri="{9D8B030D-6E8A-4147-A177-3AD203B41FA5}">
                      <a16:colId xmlns:a16="http://schemas.microsoft.com/office/drawing/2014/main" val="1111720164"/>
                    </a:ext>
                  </a:extLst>
                </a:gridCol>
                <a:gridCol w="1083775">
                  <a:extLst>
                    <a:ext uri="{9D8B030D-6E8A-4147-A177-3AD203B41FA5}">
                      <a16:colId xmlns:a16="http://schemas.microsoft.com/office/drawing/2014/main" val="3180343508"/>
                    </a:ext>
                  </a:extLst>
                </a:gridCol>
                <a:gridCol w="978335">
                  <a:extLst>
                    <a:ext uri="{9D8B030D-6E8A-4147-A177-3AD203B41FA5}">
                      <a16:colId xmlns:a16="http://schemas.microsoft.com/office/drawing/2014/main" val="3698164181"/>
                    </a:ext>
                  </a:extLst>
                </a:gridCol>
                <a:gridCol w="4716047">
                  <a:extLst>
                    <a:ext uri="{9D8B030D-6E8A-4147-A177-3AD203B41FA5}">
                      <a16:colId xmlns:a16="http://schemas.microsoft.com/office/drawing/2014/main" val="2096105588"/>
                    </a:ext>
                  </a:extLst>
                </a:gridCol>
              </a:tblGrid>
              <a:tr h="0">
                <a:tc>
                  <a:txBody>
                    <a:bodyPr/>
                    <a:lstStyle/>
                    <a:p>
                      <a:r>
                        <a:rPr lang="en-US" sz="1400" b="1" dirty="0"/>
                        <a:t>Risk #</a:t>
                      </a:r>
                    </a:p>
                  </a:txBody>
                  <a:tcPr>
                    <a:solidFill>
                      <a:schemeClr val="bg1">
                        <a:lumMod val="75000"/>
                      </a:schemeClr>
                    </a:solidFill>
                  </a:tcPr>
                </a:tc>
                <a:tc>
                  <a:txBody>
                    <a:bodyPr/>
                    <a:lstStyle/>
                    <a:p>
                      <a:r>
                        <a:rPr lang="en-US" sz="1400" b="1" dirty="0"/>
                        <a:t>Description</a:t>
                      </a:r>
                    </a:p>
                  </a:txBody>
                  <a:tcPr>
                    <a:solidFill>
                      <a:schemeClr val="bg1">
                        <a:lumMod val="75000"/>
                      </a:schemeClr>
                    </a:solidFill>
                  </a:tcPr>
                </a:tc>
                <a:tc>
                  <a:txBody>
                    <a:bodyPr/>
                    <a:lstStyle/>
                    <a:p>
                      <a:r>
                        <a:rPr lang="en-US" sz="1400" b="1" dirty="0"/>
                        <a:t>Severity </a:t>
                      </a:r>
                    </a:p>
                  </a:txBody>
                  <a:tcPr>
                    <a:solidFill>
                      <a:schemeClr val="bg1">
                        <a:lumMod val="75000"/>
                      </a:schemeClr>
                    </a:solidFill>
                  </a:tcPr>
                </a:tc>
                <a:tc>
                  <a:txBody>
                    <a:bodyPr/>
                    <a:lstStyle/>
                    <a:p>
                      <a:r>
                        <a:rPr lang="en-US" sz="1400" b="1" dirty="0"/>
                        <a:t>Likelihood</a:t>
                      </a:r>
                    </a:p>
                  </a:txBody>
                  <a:tcPr>
                    <a:solidFill>
                      <a:schemeClr val="bg1">
                        <a:lumMod val="75000"/>
                      </a:schemeClr>
                    </a:solidFill>
                  </a:tcPr>
                </a:tc>
                <a:tc>
                  <a:txBody>
                    <a:bodyPr/>
                    <a:lstStyle/>
                    <a:p>
                      <a:r>
                        <a:rPr lang="en-US" sz="1400" b="1" dirty="0"/>
                        <a:t>Risk Value </a:t>
                      </a:r>
                    </a:p>
                  </a:txBody>
                  <a:tcPr>
                    <a:solidFill>
                      <a:schemeClr val="bg1">
                        <a:lumMod val="75000"/>
                      </a:schemeClr>
                    </a:solidFill>
                  </a:tcPr>
                </a:tc>
                <a:tc>
                  <a:txBody>
                    <a:bodyPr/>
                    <a:lstStyle/>
                    <a:p>
                      <a:r>
                        <a:rPr lang="en-US" sz="1400" b="1" dirty="0"/>
                        <a:t>Mitigation</a:t>
                      </a:r>
                    </a:p>
                  </a:txBody>
                  <a:tcPr>
                    <a:solidFill>
                      <a:schemeClr val="bg1">
                        <a:lumMod val="75000"/>
                      </a:schemeClr>
                    </a:solidFill>
                  </a:tcPr>
                </a:tc>
                <a:extLst>
                  <a:ext uri="{0D108BD9-81ED-4DB2-BD59-A6C34878D82A}">
                    <a16:rowId xmlns:a16="http://schemas.microsoft.com/office/drawing/2014/main" val="869925917"/>
                  </a:ext>
                </a:extLst>
              </a:tr>
              <a:tr h="370840">
                <a:tc>
                  <a:txBody>
                    <a:bodyPr/>
                    <a:lstStyle/>
                    <a:p>
                      <a:r>
                        <a:rPr lang="en-US" sz="1400" dirty="0"/>
                        <a:t>1</a:t>
                      </a:r>
                    </a:p>
                  </a:txBody>
                  <a:tcPr>
                    <a:solidFill>
                      <a:schemeClr val="tx2">
                        <a:lumMod val="20000"/>
                        <a:lumOff val="80000"/>
                      </a:schemeClr>
                    </a:solidFill>
                  </a:tcPr>
                </a:tc>
                <a:tc>
                  <a:txBody>
                    <a:bodyPr/>
                    <a:lstStyle/>
                    <a:p>
                      <a:r>
                        <a:rPr lang="en-US" sz="1400" dirty="0"/>
                        <a:t>Software development fall behind schedule</a:t>
                      </a:r>
                    </a:p>
                  </a:txBody>
                  <a:tcPr>
                    <a:solidFill>
                      <a:schemeClr val="tx2">
                        <a:lumMod val="20000"/>
                        <a:lumOff val="80000"/>
                      </a:schemeClr>
                    </a:solidFill>
                  </a:tcPr>
                </a:tc>
                <a:tc>
                  <a:txBody>
                    <a:bodyPr/>
                    <a:lstStyle/>
                    <a:p>
                      <a:pPr algn="ctr"/>
                      <a:r>
                        <a:rPr lang="en-US" sz="1400" dirty="0"/>
                        <a:t>Critical</a:t>
                      </a:r>
                    </a:p>
                  </a:txBody>
                  <a:tcPr>
                    <a:solidFill>
                      <a:schemeClr val="tx2">
                        <a:lumMod val="20000"/>
                        <a:lumOff val="80000"/>
                      </a:schemeClr>
                    </a:solidFill>
                  </a:tcPr>
                </a:tc>
                <a:tc>
                  <a:txBody>
                    <a:bodyPr/>
                    <a:lstStyle/>
                    <a:p>
                      <a:pPr algn="ctr"/>
                      <a:r>
                        <a:rPr lang="en-US" sz="1400" dirty="0"/>
                        <a:t>Probable</a:t>
                      </a:r>
                    </a:p>
                  </a:txBody>
                  <a:tcPr>
                    <a:solidFill>
                      <a:schemeClr val="tx2">
                        <a:lumMod val="20000"/>
                        <a:lumOff val="80000"/>
                      </a:schemeClr>
                    </a:solidFill>
                  </a:tcPr>
                </a:tc>
                <a:tc>
                  <a:txBody>
                    <a:bodyPr/>
                    <a:lstStyle/>
                    <a:p>
                      <a:pPr algn="ctr"/>
                      <a:r>
                        <a:rPr lang="en-US" sz="1400" dirty="0"/>
                        <a:t>8</a:t>
                      </a:r>
                    </a:p>
                  </a:txBody>
                  <a:tcPr>
                    <a:solidFill>
                      <a:schemeClr val="tx2">
                        <a:lumMod val="20000"/>
                        <a:lumOff val="80000"/>
                      </a:schemeClr>
                    </a:solidFill>
                  </a:tcPr>
                </a:tc>
                <a:tc>
                  <a:txBody>
                    <a:bodyPr/>
                    <a:lstStyle/>
                    <a:p>
                      <a:r>
                        <a:rPr lang="en-US" sz="1400" dirty="0"/>
                        <a:t>Include 20% more time in the project timeline to account for the delays</a:t>
                      </a:r>
                    </a:p>
                  </a:txBody>
                  <a:tcPr>
                    <a:solidFill>
                      <a:schemeClr val="tx2">
                        <a:lumMod val="20000"/>
                        <a:lumOff val="80000"/>
                      </a:schemeClr>
                    </a:solidFill>
                  </a:tcPr>
                </a:tc>
                <a:extLst>
                  <a:ext uri="{0D108BD9-81ED-4DB2-BD59-A6C34878D82A}">
                    <a16:rowId xmlns:a16="http://schemas.microsoft.com/office/drawing/2014/main" val="435232673"/>
                  </a:ext>
                </a:extLst>
              </a:tr>
              <a:tr h="370840">
                <a:tc>
                  <a:txBody>
                    <a:bodyPr/>
                    <a:lstStyle/>
                    <a:p>
                      <a:r>
                        <a:rPr lang="en-US" sz="1400" dirty="0"/>
                        <a:t>2</a:t>
                      </a:r>
                    </a:p>
                  </a:txBody>
                  <a:tcPr>
                    <a:solidFill>
                      <a:schemeClr val="tx2">
                        <a:lumMod val="20000"/>
                        <a:lumOff val="80000"/>
                      </a:schemeClr>
                    </a:solidFill>
                  </a:tcPr>
                </a:tc>
                <a:tc>
                  <a:txBody>
                    <a:bodyPr/>
                    <a:lstStyle/>
                    <a:p>
                      <a:r>
                        <a:rPr lang="en-US" sz="1400" dirty="0"/>
                        <a:t>Fail to develop translation service </a:t>
                      </a:r>
                    </a:p>
                  </a:txBody>
                  <a:tcPr>
                    <a:solidFill>
                      <a:schemeClr val="tx2">
                        <a:lumMod val="20000"/>
                        <a:lumOff val="80000"/>
                      </a:schemeClr>
                    </a:solidFill>
                  </a:tcPr>
                </a:tc>
                <a:tc>
                  <a:txBody>
                    <a:bodyPr/>
                    <a:lstStyle/>
                    <a:p>
                      <a:pPr algn="ctr"/>
                      <a:r>
                        <a:rPr lang="en-US" sz="1400" dirty="0"/>
                        <a:t>Critical</a:t>
                      </a:r>
                    </a:p>
                  </a:txBody>
                  <a:tcPr>
                    <a:solidFill>
                      <a:schemeClr val="tx2">
                        <a:lumMod val="20000"/>
                        <a:lumOff val="80000"/>
                      </a:schemeClr>
                    </a:solidFill>
                  </a:tcPr>
                </a:tc>
                <a:tc>
                  <a:txBody>
                    <a:bodyPr/>
                    <a:lstStyle/>
                    <a:p>
                      <a:pPr algn="ctr"/>
                      <a:r>
                        <a:rPr lang="en-US" sz="1400" dirty="0"/>
                        <a:t>Infrequent</a:t>
                      </a:r>
                    </a:p>
                  </a:txBody>
                  <a:tcPr>
                    <a:solidFill>
                      <a:schemeClr val="tx2">
                        <a:lumMod val="20000"/>
                        <a:lumOff val="80000"/>
                      </a:schemeClr>
                    </a:solidFill>
                  </a:tcPr>
                </a:tc>
                <a:tc>
                  <a:txBody>
                    <a:bodyPr/>
                    <a:lstStyle/>
                    <a:p>
                      <a:pPr algn="ctr"/>
                      <a:r>
                        <a:rPr lang="en-US" sz="1400" dirty="0"/>
                        <a:t>6</a:t>
                      </a:r>
                    </a:p>
                  </a:txBody>
                  <a:tcPr>
                    <a:solidFill>
                      <a:schemeClr val="tx2">
                        <a:lumMod val="20000"/>
                        <a:lumOff val="80000"/>
                      </a:schemeClr>
                    </a:solidFill>
                  </a:tcPr>
                </a:tc>
                <a:tc>
                  <a:txBody>
                    <a:bodyPr/>
                    <a:lstStyle/>
                    <a:p>
                      <a:r>
                        <a:rPr lang="en-US" sz="1400" dirty="0"/>
                        <a:t>Integrate online translation service for back up plan</a:t>
                      </a:r>
                    </a:p>
                  </a:txBody>
                  <a:tcPr>
                    <a:solidFill>
                      <a:schemeClr val="tx2">
                        <a:lumMod val="20000"/>
                        <a:lumOff val="80000"/>
                      </a:schemeClr>
                    </a:solidFill>
                  </a:tcPr>
                </a:tc>
                <a:extLst>
                  <a:ext uri="{0D108BD9-81ED-4DB2-BD59-A6C34878D82A}">
                    <a16:rowId xmlns:a16="http://schemas.microsoft.com/office/drawing/2014/main" val="2827090906"/>
                  </a:ext>
                </a:extLst>
              </a:tr>
              <a:tr h="370840">
                <a:tc>
                  <a:txBody>
                    <a:bodyPr/>
                    <a:lstStyle/>
                    <a:p>
                      <a:r>
                        <a:rPr lang="en-US" sz="1400" dirty="0"/>
                        <a:t>3</a:t>
                      </a:r>
                    </a:p>
                  </a:txBody>
                  <a:tcPr>
                    <a:solidFill>
                      <a:schemeClr val="tx2">
                        <a:lumMod val="20000"/>
                        <a:lumOff val="80000"/>
                      </a:schemeClr>
                    </a:solidFill>
                  </a:tcPr>
                </a:tc>
                <a:tc>
                  <a:txBody>
                    <a:bodyPr/>
                    <a:lstStyle/>
                    <a:p>
                      <a:r>
                        <a:rPr lang="en-US" sz="1400" dirty="0"/>
                        <a:t>Fail to develop autonomous move </a:t>
                      </a:r>
                    </a:p>
                  </a:txBody>
                  <a:tcPr>
                    <a:solidFill>
                      <a:schemeClr val="tx2">
                        <a:lumMod val="20000"/>
                        <a:lumOff val="80000"/>
                      </a:schemeClr>
                    </a:solidFill>
                  </a:tcPr>
                </a:tc>
                <a:tc>
                  <a:txBody>
                    <a:bodyPr/>
                    <a:lstStyle/>
                    <a:p>
                      <a:pPr algn="ctr"/>
                      <a:r>
                        <a:rPr lang="en-US" sz="1400" dirty="0"/>
                        <a:t>Critical </a:t>
                      </a:r>
                    </a:p>
                  </a:txBody>
                  <a:tcPr>
                    <a:solidFill>
                      <a:schemeClr val="tx2">
                        <a:lumMod val="20000"/>
                        <a:lumOff val="80000"/>
                      </a:schemeClr>
                    </a:solidFill>
                  </a:tcPr>
                </a:tc>
                <a:tc>
                  <a:txBody>
                    <a:bodyPr/>
                    <a:lstStyle/>
                    <a:p>
                      <a:pPr algn="ctr"/>
                      <a:r>
                        <a:rPr lang="en-US" sz="1400" dirty="0"/>
                        <a:t>Infrequent </a:t>
                      </a:r>
                    </a:p>
                  </a:txBody>
                  <a:tcPr>
                    <a:solidFill>
                      <a:schemeClr val="tx2">
                        <a:lumMod val="20000"/>
                        <a:lumOff val="80000"/>
                      </a:schemeClr>
                    </a:solidFill>
                  </a:tcPr>
                </a:tc>
                <a:tc>
                  <a:txBody>
                    <a:bodyPr/>
                    <a:lstStyle/>
                    <a:p>
                      <a:pPr algn="ctr"/>
                      <a:r>
                        <a:rPr lang="en-US" sz="1400" dirty="0"/>
                        <a:t>6</a:t>
                      </a:r>
                    </a:p>
                  </a:txBody>
                  <a:tcPr>
                    <a:solidFill>
                      <a:schemeClr val="tx2">
                        <a:lumMod val="20000"/>
                        <a:lumOff val="80000"/>
                      </a:schemeClr>
                    </a:solidFill>
                  </a:tcPr>
                </a:tc>
                <a:tc>
                  <a:txBody>
                    <a:bodyPr/>
                    <a:lstStyle/>
                    <a:p>
                      <a:r>
                        <a:rPr lang="en-US" sz="1400" dirty="0"/>
                        <a:t>Include manually control mode of the robotic cart in design </a:t>
                      </a:r>
                    </a:p>
                  </a:txBody>
                  <a:tcPr>
                    <a:solidFill>
                      <a:schemeClr val="tx2">
                        <a:lumMod val="20000"/>
                        <a:lumOff val="80000"/>
                      </a:schemeClr>
                    </a:solidFill>
                  </a:tcPr>
                </a:tc>
                <a:extLst>
                  <a:ext uri="{0D108BD9-81ED-4DB2-BD59-A6C34878D82A}">
                    <a16:rowId xmlns:a16="http://schemas.microsoft.com/office/drawing/2014/main" val="202819240"/>
                  </a:ext>
                </a:extLst>
              </a:tr>
              <a:tr h="370840">
                <a:tc>
                  <a:txBody>
                    <a:bodyPr/>
                    <a:lstStyle/>
                    <a:p>
                      <a:r>
                        <a:rPr lang="en-US" sz="1400" dirty="0"/>
                        <a:t>4</a:t>
                      </a:r>
                    </a:p>
                  </a:txBody>
                  <a:tcPr/>
                </a:tc>
                <a:tc>
                  <a:txBody>
                    <a:bodyPr/>
                    <a:lstStyle/>
                    <a:p>
                      <a:r>
                        <a:rPr lang="en-US" sz="1400" dirty="0"/>
                        <a:t>Navigation failure</a:t>
                      </a:r>
                    </a:p>
                  </a:txBody>
                  <a:tcPr/>
                </a:tc>
                <a:tc>
                  <a:txBody>
                    <a:bodyPr/>
                    <a:lstStyle/>
                    <a:p>
                      <a:pPr algn="ctr"/>
                      <a:r>
                        <a:rPr lang="en-US" sz="1400" dirty="0"/>
                        <a:t>Critical</a:t>
                      </a:r>
                    </a:p>
                  </a:txBody>
                  <a:tcPr/>
                </a:tc>
                <a:tc>
                  <a:txBody>
                    <a:bodyPr/>
                    <a:lstStyle/>
                    <a:p>
                      <a:pPr algn="ctr"/>
                      <a:r>
                        <a:rPr lang="en-US" sz="1400" dirty="0"/>
                        <a:t>Remote</a:t>
                      </a:r>
                    </a:p>
                  </a:txBody>
                  <a:tcPr/>
                </a:tc>
                <a:tc>
                  <a:txBody>
                    <a:bodyPr/>
                    <a:lstStyle/>
                    <a:p>
                      <a:pPr algn="ctr"/>
                      <a:r>
                        <a:rPr lang="en-US" sz="1400" dirty="0"/>
                        <a:t>4</a:t>
                      </a:r>
                    </a:p>
                  </a:txBody>
                  <a:tcPr/>
                </a:tc>
                <a:tc>
                  <a:txBody>
                    <a:bodyPr/>
                    <a:lstStyle/>
                    <a:p>
                      <a:r>
                        <a:rPr lang="en-US" sz="1400" dirty="0"/>
                        <a:t>Include the floor plan in the app</a:t>
                      </a:r>
                    </a:p>
                  </a:txBody>
                  <a:tcPr/>
                </a:tc>
                <a:extLst>
                  <a:ext uri="{0D108BD9-81ED-4DB2-BD59-A6C34878D82A}">
                    <a16:rowId xmlns:a16="http://schemas.microsoft.com/office/drawing/2014/main" val="1240081176"/>
                  </a:ext>
                </a:extLst>
              </a:tr>
              <a:tr h="370840">
                <a:tc>
                  <a:txBody>
                    <a:bodyPr/>
                    <a:lstStyle/>
                    <a:p>
                      <a:r>
                        <a:rPr lang="en-US" sz="1400" dirty="0"/>
                        <a:t>5</a:t>
                      </a:r>
                    </a:p>
                  </a:txBody>
                  <a:tcPr/>
                </a:tc>
                <a:tc>
                  <a:txBody>
                    <a:bodyPr/>
                    <a:lstStyle/>
                    <a:p>
                      <a:r>
                        <a:rPr lang="en-US" sz="1400" dirty="0"/>
                        <a:t>Battery dead</a:t>
                      </a:r>
                    </a:p>
                  </a:txBody>
                  <a:tcPr/>
                </a:tc>
                <a:tc>
                  <a:txBody>
                    <a:bodyPr/>
                    <a:lstStyle/>
                    <a:p>
                      <a:pPr algn="ctr"/>
                      <a:r>
                        <a:rPr lang="en-US" sz="1400" dirty="0"/>
                        <a:t>Critical </a:t>
                      </a:r>
                    </a:p>
                  </a:txBody>
                  <a:tcPr/>
                </a:tc>
                <a:tc>
                  <a:txBody>
                    <a:bodyPr/>
                    <a:lstStyle/>
                    <a:p>
                      <a:pPr algn="ctr"/>
                      <a:r>
                        <a:rPr lang="en-US" sz="1400" dirty="0"/>
                        <a:t>Improbable</a:t>
                      </a:r>
                    </a:p>
                  </a:txBody>
                  <a:tcPr/>
                </a:tc>
                <a:tc>
                  <a:txBody>
                    <a:bodyPr/>
                    <a:lstStyle/>
                    <a:p>
                      <a:pPr algn="ctr"/>
                      <a:r>
                        <a:rPr lang="en-US" sz="1400" dirty="0"/>
                        <a:t>2</a:t>
                      </a:r>
                    </a:p>
                  </a:txBody>
                  <a:tcPr/>
                </a:tc>
                <a:tc>
                  <a:txBody>
                    <a:bodyPr/>
                    <a:lstStyle/>
                    <a:p>
                      <a:r>
                        <a:rPr lang="en-US" sz="1400" dirty="0"/>
                        <a:t>Include manually control mode of the robotic cart in design</a:t>
                      </a:r>
                    </a:p>
                  </a:txBody>
                  <a:tcPr/>
                </a:tc>
                <a:extLst>
                  <a:ext uri="{0D108BD9-81ED-4DB2-BD59-A6C34878D82A}">
                    <a16:rowId xmlns:a16="http://schemas.microsoft.com/office/drawing/2014/main" val="3648460736"/>
                  </a:ext>
                </a:extLst>
              </a:tr>
              <a:tr h="370840">
                <a:tc>
                  <a:txBody>
                    <a:bodyPr/>
                    <a:lstStyle/>
                    <a:p>
                      <a:r>
                        <a:rPr lang="en-US" sz="1400" dirty="0"/>
                        <a:t>6</a:t>
                      </a:r>
                    </a:p>
                  </a:txBody>
                  <a:tcPr/>
                </a:tc>
                <a:tc>
                  <a:txBody>
                    <a:bodyPr/>
                    <a:lstStyle/>
                    <a:p>
                      <a:r>
                        <a:rPr lang="en-US" sz="1400" dirty="0"/>
                        <a:t>Unable to operate the system</a:t>
                      </a:r>
                    </a:p>
                  </a:txBody>
                  <a:tcPr/>
                </a:tc>
                <a:tc>
                  <a:txBody>
                    <a:bodyPr/>
                    <a:lstStyle/>
                    <a:p>
                      <a:pPr algn="ctr"/>
                      <a:r>
                        <a:rPr lang="en-US" sz="1400" dirty="0"/>
                        <a:t>Critical</a:t>
                      </a:r>
                    </a:p>
                  </a:txBody>
                  <a:tcPr/>
                </a:tc>
                <a:tc>
                  <a:txBody>
                    <a:bodyPr/>
                    <a:lstStyle/>
                    <a:p>
                      <a:pPr algn="ctr"/>
                      <a:r>
                        <a:rPr lang="en-US" sz="1400" dirty="0"/>
                        <a:t>Improbable</a:t>
                      </a:r>
                    </a:p>
                  </a:txBody>
                  <a:tcPr/>
                </a:tc>
                <a:tc>
                  <a:txBody>
                    <a:bodyPr/>
                    <a:lstStyle/>
                    <a:p>
                      <a:pPr algn="ctr"/>
                      <a:r>
                        <a:rPr lang="en-US" sz="1400" dirty="0"/>
                        <a:t>2</a:t>
                      </a:r>
                    </a:p>
                  </a:txBody>
                  <a:tcPr/>
                </a:tc>
                <a:tc>
                  <a:txBody>
                    <a:bodyPr/>
                    <a:lstStyle/>
                    <a:p>
                      <a:r>
                        <a:rPr lang="en-US" sz="1400" dirty="0"/>
                        <a:t>Design a help button on the cart for asking personnel support</a:t>
                      </a:r>
                    </a:p>
                  </a:txBody>
                  <a:tcPr/>
                </a:tc>
                <a:extLst>
                  <a:ext uri="{0D108BD9-81ED-4DB2-BD59-A6C34878D82A}">
                    <a16:rowId xmlns:a16="http://schemas.microsoft.com/office/drawing/2014/main" val="3531190291"/>
                  </a:ext>
                </a:extLst>
              </a:tr>
            </a:tbl>
          </a:graphicData>
        </a:graphic>
      </p:graphicFrame>
      <p:sp>
        <p:nvSpPr>
          <p:cNvPr id="5" name="Rectangle 4">
            <a:extLst>
              <a:ext uri="{FF2B5EF4-FFF2-40B4-BE49-F238E27FC236}">
                <a16:creationId xmlns:a16="http://schemas.microsoft.com/office/drawing/2014/main" id="{8A8CCD02-4BBB-445D-B5FB-85724F9EA0F4}"/>
              </a:ext>
            </a:extLst>
          </p:cNvPr>
          <p:cNvSpPr/>
          <p:nvPr/>
        </p:nvSpPr>
        <p:spPr>
          <a:xfrm>
            <a:off x="191843" y="3072476"/>
            <a:ext cx="4277959" cy="553998"/>
          </a:xfrm>
          <a:prstGeom prst="rect">
            <a:avLst/>
          </a:prstGeom>
        </p:spPr>
        <p:txBody>
          <a:bodyPr wrap="square">
            <a:spAutoFit/>
          </a:bodyPr>
          <a:lstStyle/>
          <a:p>
            <a:r>
              <a:rPr lang="en-US" sz="3000" b="1" dirty="0"/>
              <a:t>Risk and mitigation plan</a:t>
            </a:r>
          </a:p>
        </p:txBody>
      </p:sp>
      <p:graphicFrame>
        <p:nvGraphicFramePr>
          <p:cNvPr id="6" name="Table 5">
            <a:extLst>
              <a:ext uri="{FF2B5EF4-FFF2-40B4-BE49-F238E27FC236}">
                <a16:creationId xmlns:a16="http://schemas.microsoft.com/office/drawing/2014/main" id="{481CE861-5EC2-4B93-BD6A-11570FE65E7B}"/>
              </a:ext>
            </a:extLst>
          </p:cNvPr>
          <p:cNvGraphicFramePr>
            <a:graphicFrameLocks noGrp="1"/>
          </p:cNvGraphicFramePr>
          <p:nvPr>
            <p:extLst>
              <p:ext uri="{D42A27DB-BD31-4B8C-83A1-F6EECF244321}">
                <p14:modId xmlns:p14="http://schemas.microsoft.com/office/powerpoint/2010/main" val="879667072"/>
              </p:ext>
            </p:extLst>
          </p:nvPr>
        </p:nvGraphicFramePr>
        <p:xfrm>
          <a:off x="295835" y="1049821"/>
          <a:ext cx="5907538" cy="1676400"/>
        </p:xfrm>
        <a:graphic>
          <a:graphicData uri="http://schemas.openxmlformats.org/drawingml/2006/table">
            <a:tbl>
              <a:tblPr firstRow="1" bandRow="1">
                <a:tableStyleId>{5940675A-B579-460E-94D1-54222C63F5DA}</a:tableStyleId>
              </a:tblPr>
              <a:tblGrid>
                <a:gridCol w="1560050">
                  <a:extLst>
                    <a:ext uri="{9D8B030D-6E8A-4147-A177-3AD203B41FA5}">
                      <a16:colId xmlns:a16="http://schemas.microsoft.com/office/drawing/2014/main" val="2501038873"/>
                    </a:ext>
                  </a:extLst>
                </a:gridCol>
                <a:gridCol w="1436697">
                  <a:extLst>
                    <a:ext uri="{9D8B030D-6E8A-4147-A177-3AD203B41FA5}">
                      <a16:colId xmlns:a16="http://schemas.microsoft.com/office/drawing/2014/main" val="317906295"/>
                    </a:ext>
                  </a:extLst>
                </a:gridCol>
                <a:gridCol w="1507377">
                  <a:extLst>
                    <a:ext uri="{9D8B030D-6E8A-4147-A177-3AD203B41FA5}">
                      <a16:colId xmlns:a16="http://schemas.microsoft.com/office/drawing/2014/main" val="621957749"/>
                    </a:ext>
                  </a:extLst>
                </a:gridCol>
                <a:gridCol w="1403414">
                  <a:extLst>
                    <a:ext uri="{9D8B030D-6E8A-4147-A177-3AD203B41FA5}">
                      <a16:colId xmlns:a16="http://schemas.microsoft.com/office/drawing/2014/main" val="761687955"/>
                    </a:ext>
                  </a:extLst>
                </a:gridCol>
              </a:tblGrid>
              <a:tr h="0">
                <a:tc>
                  <a:txBody>
                    <a:bodyPr/>
                    <a:lstStyle/>
                    <a:p>
                      <a:endParaRPr lang="en-US" sz="1600" dirty="0"/>
                    </a:p>
                  </a:txBody>
                  <a:tcPr/>
                </a:tc>
                <a:tc>
                  <a:txBody>
                    <a:bodyPr/>
                    <a:lstStyle/>
                    <a:p>
                      <a:pPr algn="ctr"/>
                      <a:r>
                        <a:rPr lang="en-US" sz="1600" dirty="0"/>
                        <a:t>Marginal</a:t>
                      </a:r>
                    </a:p>
                  </a:txBody>
                  <a:tcPr/>
                </a:tc>
                <a:tc>
                  <a:txBody>
                    <a:bodyPr/>
                    <a:lstStyle/>
                    <a:p>
                      <a:pPr algn="ctr"/>
                      <a:r>
                        <a:rPr lang="en-US" sz="1600" dirty="0"/>
                        <a:t>Critical</a:t>
                      </a:r>
                    </a:p>
                  </a:txBody>
                  <a:tcPr/>
                </a:tc>
                <a:tc>
                  <a:txBody>
                    <a:bodyPr/>
                    <a:lstStyle/>
                    <a:p>
                      <a:pPr algn="ctr"/>
                      <a:r>
                        <a:rPr lang="en-US" sz="1600" dirty="0"/>
                        <a:t>Catastrophic</a:t>
                      </a:r>
                    </a:p>
                  </a:txBody>
                  <a:tcPr/>
                </a:tc>
                <a:extLst>
                  <a:ext uri="{0D108BD9-81ED-4DB2-BD59-A6C34878D82A}">
                    <a16:rowId xmlns:a16="http://schemas.microsoft.com/office/drawing/2014/main" val="1264324978"/>
                  </a:ext>
                </a:extLst>
              </a:tr>
              <a:tr h="293640">
                <a:tc>
                  <a:txBody>
                    <a:bodyPr/>
                    <a:lstStyle/>
                    <a:p>
                      <a:r>
                        <a:rPr lang="en-US" sz="1600" dirty="0"/>
                        <a:t>Probable</a:t>
                      </a:r>
                    </a:p>
                  </a:txBody>
                  <a:tcPr/>
                </a:tc>
                <a:tc>
                  <a:txBody>
                    <a:bodyPr/>
                    <a:lstStyle/>
                    <a:p>
                      <a:pPr algn="ctr"/>
                      <a:endParaRPr lang="en-US" sz="1600" dirty="0"/>
                    </a:p>
                  </a:txBody>
                  <a:tcPr>
                    <a:solidFill>
                      <a:srgbClr val="FFFF00"/>
                    </a:solidFill>
                  </a:tcPr>
                </a:tc>
                <a:tc>
                  <a:txBody>
                    <a:bodyPr/>
                    <a:lstStyle/>
                    <a:p>
                      <a:pPr algn="ctr"/>
                      <a:r>
                        <a:rPr lang="en-US" sz="1600" dirty="0"/>
                        <a:t>1</a:t>
                      </a:r>
                    </a:p>
                  </a:txBody>
                  <a:tcPr>
                    <a:solidFill>
                      <a:srgbClr val="FFFF00"/>
                    </a:solidFill>
                  </a:tcPr>
                </a:tc>
                <a:tc>
                  <a:txBody>
                    <a:bodyPr/>
                    <a:lstStyle/>
                    <a:p>
                      <a:pPr algn="ctr"/>
                      <a:endParaRPr lang="en-US" sz="1600" dirty="0"/>
                    </a:p>
                  </a:txBody>
                  <a:tcPr>
                    <a:solidFill>
                      <a:srgbClr val="FF0000"/>
                    </a:solidFill>
                  </a:tcPr>
                </a:tc>
                <a:extLst>
                  <a:ext uri="{0D108BD9-81ED-4DB2-BD59-A6C34878D82A}">
                    <a16:rowId xmlns:a16="http://schemas.microsoft.com/office/drawing/2014/main" val="3358543269"/>
                  </a:ext>
                </a:extLst>
              </a:tr>
              <a:tr h="293640">
                <a:tc>
                  <a:txBody>
                    <a:bodyPr/>
                    <a:lstStyle/>
                    <a:p>
                      <a:r>
                        <a:rPr lang="en-US" sz="1600" dirty="0"/>
                        <a:t>Infrequent</a:t>
                      </a:r>
                    </a:p>
                  </a:txBody>
                  <a:tcPr/>
                </a:tc>
                <a:tc>
                  <a:txBody>
                    <a:bodyPr/>
                    <a:lstStyle/>
                    <a:p>
                      <a:pPr algn="ctr"/>
                      <a:endParaRPr lang="en-US" sz="1600" dirty="0"/>
                    </a:p>
                  </a:txBody>
                  <a:tcPr>
                    <a:solidFill>
                      <a:srgbClr val="00B050"/>
                    </a:solidFill>
                  </a:tcPr>
                </a:tc>
                <a:tc>
                  <a:txBody>
                    <a:bodyPr/>
                    <a:lstStyle/>
                    <a:p>
                      <a:pPr algn="ctr"/>
                      <a:r>
                        <a:rPr lang="en-US" sz="1600" dirty="0"/>
                        <a:t>2,3</a:t>
                      </a:r>
                    </a:p>
                  </a:txBody>
                  <a:tcPr>
                    <a:solidFill>
                      <a:srgbClr val="FFFF00"/>
                    </a:solidFill>
                  </a:tcPr>
                </a:tc>
                <a:tc>
                  <a:txBody>
                    <a:bodyPr/>
                    <a:lstStyle/>
                    <a:p>
                      <a:pPr algn="ctr"/>
                      <a:endParaRPr lang="en-US" sz="1600" dirty="0"/>
                    </a:p>
                  </a:txBody>
                  <a:tcPr>
                    <a:solidFill>
                      <a:srgbClr val="FFFF00"/>
                    </a:solidFill>
                  </a:tcPr>
                </a:tc>
                <a:extLst>
                  <a:ext uri="{0D108BD9-81ED-4DB2-BD59-A6C34878D82A}">
                    <a16:rowId xmlns:a16="http://schemas.microsoft.com/office/drawing/2014/main" val="1709879215"/>
                  </a:ext>
                </a:extLst>
              </a:tr>
              <a:tr h="293640">
                <a:tc>
                  <a:txBody>
                    <a:bodyPr/>
                    <a:lstStyle/>
                    <a:p>
                      <a:r>
                        <a:rPr lang="en-US" sz="1600" dirty="0"/>
                        <a:t>Remote</a:t>
                      </a:r>
                    </a:p>
                  </a:txBody>
                  <a:tcPr/>
                </a:tc>
                <a:tc>
                  <a:txBody>
                    <a:bodyPr/>
                    <a:lstStyle/>
                    <a:p>
                      <a:pPr algn="ctr"/>
                      <a:endParaRPr lang="en-US" sz="1600" dirty="0"/>
                    </a:p>
                  </a:txBody>
                  <a:tcPr>
                    <a:solidFill>
                      <a:srgbClr val="00B050"/>
                    </a:solidFill>
                  </a:tcPr>
                </a:tc>
                <a:tc>
                  <a:txBody>
                    <a:bodyPr/>
                    <a:lstStyle/>
                    <a:p>
                      <a:pPr algn="ctr"/>
                      <a:r>
                        <a:rPr lang="en-US" sz="1600" dirty="0"/>
                        <a:t>4</a:t>
                      </a:r>
                    </a:p>
                  </a:txBody>
                  <a:tcPr>
                    <a:solidFill>
                      <a:srgbClr val="FFFF00"/>
                    </a:solidFill>
                  </a:tcPr>
                </a:tc>
                <a:tc>
                  <a:txBody>
                    <a:bodyPr/>
                    <a:lstStyle/>
                    <a:p>
                      <a:pPr algn="ctr"/>
                      <a:endParaRPr lang="en-US" sz="1600" dirty="0"/>
                    </a:p>
                  </a:txBody>
                  <a:tcPr>
                    <a:solidFill>
                      <a:srgbClr val="FFFF00"/>
                    </a:solidFill>
                  </a:tcPr>
                </a:tc>
                <a:extLst>
                  <a:ext uri="{0D108BD9-81ED-4DB2-BD59-A6C34878D82A}">
                    <a16:rowId xmlns:a16="http://schemas.microsoft.com/office/drawing/2014/main" val="2466042904"/>
                  </a:ext>
                </a:extLst>
              </a:tr>
              <a:tr h="274133">
                <a:tc>
                  <a:txBody>
                    <a:bodyPr/>
                    <a:lstStyle/>
                    <a:p>
                      <a:r>
                        <a:rPr lang="en-US" sz="1600" dirty="0"/>
                        <a:t>Improbable</a:t>
                      </a:r>
                    </a:p>
                  </a:txBody>
                  <a:tcPr/>
                </a:tc>
                <a:tc>
                  <a:txBody>
                    <a:bodyPr/>
                    <a:lstStyle/>
                    <a:p>
                      <a:pPr algn="ctr"/>
                      <a:endParaRPr lang="en-US" sz="1600" dirty="0"/>
                    </a:p>
                  </a:txBody>
                  <a:tcPr>
                    <a:solidFill>
                      <a:srgbClr val="00B050"/>
                    </a:solidFill>
                  </a:tcPr>
                </a:tc>
                <a:tc>
                  <a:txBody>
                    <a:bodyPr/>
                    <a:lstStyle/>
                    <a:p>
                      <a:pPr algn="ctr"/>
                      <a:r>
                        <a:rPr lang="en-US" sz="1600" dirty="0"/>
                        <a:t>5,6</a:t>
                      </a:r>
                    </a:p>
                  </a:txBody>
                  <a:tcPr>
                    <a:solidFill>
                      <a:srgbClr val="00B050"/>
                    </a:solidFill>
                  </a:tcPr>
                </a:tc>
                <a:tc>
                  <a:txBody>
                    <a:bodyPr/>
                    <a:lstStyle/>
                    <a:p>
                      <a:pPr algn="ctr"/>
                      <a:endParaRPr lang="en-US" sz="1600" dirty="0"/>
                    </a:p>
                  </a:txBody>
                  <a:tcPr>
                    <a:solidFill>
                      <a:srgbClr val="00B050"/>
                    </a:solidFill>
                  </a:tcPr>
                </a:tc>
                <a:extLst>
                  <a:ext uri="{0D108BD9-81ED-4DB2-BD59-A6C34878D82A}">
                    <a16:rowId xmlns:a16="http://schemas.microsoft.com/office/drawing/2014/main" val="1461829249"/>
                  </a:ext>
                </a:extLst>
              </a:tr>
            </a:tbl>
          </a:graphicData>
        </a:graphic>
      </p:graphicFrame>
      <p:sp>
        <p:nvSpPr>
          <p:cNvPr id="7" name="Rectangle 6">
            <a:extLst>
              <a:ext uri="{FF2B5EF4-FFF2-40B4-BE49-F238E27FC236}">
                <a16:creationId xmlns:a16="http://schemas.microsoft.com/office/drawing/2014/main" id="{8E3F8BFB-2442-4ABC-9DBF-0FBBAAAD5CC3}"/>
              </a:ext>
            </a:extLst>
          </p:cNvPr>
          <p:cNvSpPr/>
          <p:nvPr/>
        </p:nvSpPr>
        <p:spPr>
          <a:xfrm>
            <a:off x="191843" y="295631"/>
            <a:ext cx="4206536" cy="553998"/>
          </a:xfrm>
          <a:prstGeom prst="rect">
            <a:avLst/>
          </a:prstGeom>
        </p:spPr>
        <p:txBody>
          <a:bodyPr wrap="none">
            <a:spAutoFit/>
          </a:bodyPr>
          <a:lstStyle/>
          <a:p>
            <a:r>
              <a:rPr lang="en-US" sz="3000" b="1" dirty="0"/>
              <a:t>Risk Management Matrix</a:t>
            </a:r>
          </a:p>
        </p:txBody>
      </p:sp>
    </p:spTree>
    <p:extLst>
      <p:ext uri="{BB962C8B-B14F-4D97-AF65-F5344CB8AC3E}">
        <p14:creationId xmlns:p14="http://schemas.microsoft.com/office/powerpoint/2010/main" val="1579334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409FEF8-BA60-4A83-B84A-14225DC46632}"/>
              </a:ext>
            </a:extLst>
          </p:cNvPr>
          <p:cNvSpPr/>
          <p:nvPr/>
        </p:nvSpPr>
        <p:spPr>
          <a:xfrm>
            <a:off x="4031848" y="1473925"/>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Tablet &amp; Cart </a:t>
            </a:r>
          </a:p>
        </p:txBody>
      </p:sp>
      <p:sp>
        <p:nvSpPr>
          <p:cNvPr id="4" name="Rectangle 3">
            <a:extLst>
              <a:ext uri="{FF2B5EF4-FFF2-40B4-BE49-F238E27FC236}">
                <a16:creationId xmlns:a16="http://schemas.microsoft.com/office/drawing/2014/main" id="{C5208549-187B-4B6D-B118-B06DFC5C23A3}"/>
              </a:ext>
            </a:extLst>
          </p:cNvPr>
          <p:cNvSpPr/>
          <p:nvPr/>
        </p:nvSpPr>
        <p:spPr>
          <a:xfrm>
            <a:off x="412402" y="971048"/>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Access</a:t>
            </a:r>
          </a:p>
        </p:txBody>
      </p:sp>
      <p:sp>
        <p:nvSpPr>
          <p:cNvPr id="6" name="Rectangle 5">
            <a:extLst>
              <a:ext uri="{FF2B5EF4-FFF2-40B4-BE49-F238E27FC236}">
                <a16:creationId xmlns:a16="http://schemas.microsoft.com/office/drawing/2014/main" id="{B8C994D2-1F8A-47EF-A40C-332C5C251607}"/>
              </a:ext>
            </a:extLst>
          </p:cNvPr>
          <p:cNvSpPr/>
          <p:nvPr/>
        </p:nvSpPr>
        <p:spPr>
          <a:xfrm>
            <a:off x="1858813" y="971048"/>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Pay for use</a:t>
            </a:r>
          </a:p>
        </p:txBody>
      </p:sp>
      <p:sp>
        <p:nvSpPr>
          <p:cNvPr id="7" name="Rectangle 6">
            <a:extLst>
              <a:ext uri="{FF2B5EF4-FFF2-40B4-BE49-F238E27FC236}">
                <a16:creationId xmlns:a16="http://schemas.microsoft.com/office/drawing/2014/main" id="{3718FB9C-FF3B-4204-8C60-417EF4B4BAEF}"/>
              </a:ext>
            </a:extLst>
          </p:cNvPr>
          <p:cNvSpPr/>
          <p:nvPr/>
        </p:nvSpPr>
        <p:spPr>
          <a:xfrm>
            <a:off x="4037706" y="513848"/>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Tablet Only</a:t>
            </a:r>
          </a:p>
        </p:txBody>
      </p:sp>
      <p:sp>
        <p:nvSpPr>
          <p:cNvPr id="9" name="Rectangle 8">
            <a:extLst>
              <a:ext uri="{FF2B5EF4-FFF2-40B4-BE49-F238E27FC236}">
                <a16:creationId xmlns:a16="http://schemas.microsoft.com/office/drawing/2014/main" id="{165BAC0D-AEC6-4C47-B569-ED0B6F7DAB32}"/>
              </a:ext>
            </a:extLst>
          </p:cNvPr>
          <p:cNvSpPr/>
          <p:nvPr/>
        </p:nvSpPr>
        <p:spPr>
          <a:xfrm>
            <a:off x="5558554" y="971048"/>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Return</a:t>
            </a:r>
          </a:p>
        </p:txBody>
      </p:sp>
      <p:grpSp>
        <p:nvGrpSpPr>
          <p:cNvPr id="12" name="Group 11">
            <a:extLst>
              <a:ext uri="{FF2B5EF4-FFF2-40B4-BE49-F238E27FC236}">
                <a16:creationId xmlns:a16="http://schemas.microsoft.com/office/drawing/2014/main" id="{92448BFE-85B1-49C1-9A89-0975CA066748}"/>
              </a:ext>
            </a:extLst>
          </p:cNvPr>
          <p:cNvGrpSpPr/>
          <p:nvPr/>
        </p:nvGrpSpPr>
        <p:grpSpPr>
          <a:xfrm>
            <a:off x="3190689" y="1016725"/>
            <a:ext cx="457200" cy="457200"/>
            <a:chOff x="4239246" y="2105697"/>
            <a:chExt cx="457200" cy="457200"/>
          </a:xfrm>
        </p:grpSpPr>
        <p:sp>
          <p:nvSpPr>
            <p:cNvPr id="10" name="Oval 9">
              <a:extLst>
                <a:ext uri="{FF2B5EF4-FFF2-40B4-BE49-F238E27FC236}">
                  <a16:creationId xmlns:a16="http://schemas.microsoft.com/office/drawing/2014/main" id="{F3932569-D3DF-420C-9B6E-3830425E525B}"/>
                </a:ext>
              </a:extLst>
            </p:cNvPr>
            <p:cNvSpPr/>
            <p:nvPr/>
          </p:nvSpPr>
          <p:spPr>
            <a:xfrm>
              <a:off x="4239246" y="2105697"/>
              <a:ext cx="457200" cy="457200"/>
            </a:xfrm>
            <a:prstGeom prst="ellipse">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dirty="0">
                <a:solidFill>
                  <a:schemeClr val="tx1"/>
                </a:solidFill>
              </a:endParaRPr>
            </a:p>
          </p:txBody>
        </p:sp>
        <p:sp>
          <p:nvSpPr>
            <p:cNvPr id="11" name="TextBox 10">
              <a:extLst>
                <a:ext uri="{FF2B5EF4-FFF2-40B4-BE49-F238E27FC236}">
                  <a16:creationId xmlns:a16="http://schemas.microsoft.com/office/drawing/2014/main" id="{7C26E695-7DAB-4146-9D1D-8E28A2F89B6F}"/>
                </a:ext>
              </a:extLst>
            </p:cNvPr>
            <p:cNvSpPr txBox="1"/>
            <p:nvPr/>
          </p:nvSpPr>
          <p:spPr>
            <a:xfrm>
              <a:off x="4268026" y="2180804"/>
              <a:ext cx="401072" cy="307777"/>
            </a:xfrm>
            <a:prstGeom prst="rect">
              <a:avLst/>
            </a:prstGeom>
            <a:noFill/>
            <a:ln>
              <a:noFill/>
            </a:ln>
          </p:spPr>
          <p:txBody>
            <a:bodyPr wrap="square" rtlCol="0">
              <a:spAutoFit/>
            </a:bodyPr>
            <a:lstStyle/>
            <a:p>
              <a:r>
                <a:rPr lang="en-US" sz="1400" dirty="0"/>
                <a:t>OR</a:t>
              </a:r>
            </a:p>
          </p:txBody>
        </p:sp>
      </p:grpSp>
      <p:cxnSp>
        <p:nvCxnSpPr>
          <p:cNvPr id="16" name="Straight Arrow Connector 15">
            <a:extLst>
              <a:ext uri="{FF2B5EF4-FFF2-40B4-BE49-F238E27FC236}">
                <a16:creationId xmlns:a16="http://schemas.microsoft.com/office/drawing/2014/main" id="{E66AE78C-4061-4116-A8E3-0B23AB28CAC5}"/>
              </a:ext>
            </a:extLst>
          </p:cNvPr>
          <p:cNvCxnSpPr>
            <a:cxnSpLocks/>
            <a:stCxn id="4" idx="3"/>
            <a:endCxn id="6" idx="1"/>
          </p:cNvCxnSpPr>
          <p:nvPr/>
        </p:nvCxnSpPr>
        <p:spPr>
          <a:xfrm>
            <a:off x="1509682" y="1245368"/>
            <a:ext cx="349131"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918A472D-7EA6-4AE0-BD73-B50479B8D9BC}"/>
              </a:ext>
            </a:extLst>
          </p:cNvPr>
          <p:cNvCxnSpPr>
            <a:cxnSpLocks/>
            <a:stCxn id="6" idx="3"/>
            <a:endCxn id="11" idx="1"/>
          </p:cNvCxnSpPr>
          <p:nvPr/>
        </p:nvCxnSpPr>
        <p:spPr>
          <a:xfrm>
            <a:off x="2956093" y="1245368"/>
            <a:ext cx="263376" cy="35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Connector: Elbow 22">
            <a:extLst>
              <a:ext uri="{FF2B5EF4-FFF2-40B4-BE49-F238E27FC236}">
                <a16:creationId xmlns:a16="http://schemas.microsoft.com/office/drawing/2014/main" id="{0FE7A73B-0631-4890-8A77-9D8487EE795F}"/>
              </a:ext>
            </a:extLst>
          </p:cNvPr>
          <p:cNvCxnSpPr>
            <a:cxnSpLocks/>
            <a:stCxn id="11" idx="3"/>
            <a:endCxn id="7" idx="1"/>
          </p:cNvCxnSpPr>
          <p:nvPr/>
        </p:nvCxnSpPr>
        <p:spPr>
          <a:xfrm flipV="1">
            <a:off x="3620541" y="788168"/>
            <a:ext cx="417165" cy="45755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Connector: Elbow 25">
            <a:extLst>
              <a:ext uri="{FF2B5EF4-FFF2-40B4-BE49-F238E27FC236}">
                <a16:creationId xmlns:a16="http://schemas.microsoft.com/office/drawing/2014/main" id="{77D96325-B82D-4FDA-87BE-F524AF0211CD}"/>
              </a:ext>
            </a:extLst>
          </p:cNvPr>
          <p:cNvCxnSpPr>
            <a:cxnSpLocks/>
            <a:stCxn id="11" idx="3"/>
            <a:endCxn id="8" idx="1"/>
          </p:cNvCxnSpPr>
          <p:nvPr/>
        </p:nvCxnSpPr>
        <p:spPr>
          <a:xfrm>
            <a:off x="3620541" y="1245721"/>
            <a:ext cx="411307" cy="502524"/>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Connector: Elbow 28">
            <a:extLst>
              <a:ext uri="{FF2B5EF4-FFF2-40B4-BE49-F238E27FC236}">
                <a16:creationId xmlns:a16="http://schemas.microsoft.com/office/drawing/2014/main" id="{030FB550-7CFD-4C08-A4E7-1FD215700FA6}"/>
              </a:ext>
            </a:extLst>
          </p:cNvPr>
          <p:cNvCxnSpPr>
            <a:cxnSpLocks/>
            <a:stCxn id="7" idx="3"/>
            <a:endCxn id="9" idx="1"/>
          </p:cNvCxnSpPr>
          <p:nvPr/>
        </p:nvCxnSpPr>
        <p:spPr>
          <a:xfrm>
            <a:off x="5134986" y="788168"/>
            <a:ext cx="423568" cy="457200"/>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Connector: Elbow 31">
            <a:extLst>
              <a:ext uri="{FF2B5EF4-FFF2-40B4-BE49-F238E27FC236}">
                <a16:creationId xmlns:a16="http://schemas.microsoft.com/office/drawing/2014/main" id="{687664E9-B95B-4E3F-B75D-71283A50DA4E}"/>
              </a:ext>
            </a:extLst>
          </p:cNvPr>
          <p:cNvCxnSpPr>
            <a:cxnSpLocks/>
            <a:stCxn id="8" idx="3"/>
            <a:endCxn id="9" idx="1"/>
          </p:cNvCxnSpPr>
          <p:nvPr/>
        </p:nvCxnSpPr>
        <p:spPr>
          <a:xfrm flipV="1">
            <a:off x="5129128" y="1245368"/>
            <a:ext cx="429426" cy="502877"/>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D3CC5533-C682-4991-8464-20F0E3F128B8}"/>
              </a:ext>
            </a:extLst>
          </p:cNvPr>
          <p:cNvCxnSpPr>
            <a:cxnSpLocks/>
            <a:stCxn id="9" idx="3"/>
            <a:endCxn id="65" idx="2"/>
          </p:cNvCxnSpPr>
          <p:nvPr/>
        </p:nvCxnSpPr>
        <p:spPr>
          <a:xfrm>
            <a:off x="6655834" y="1245368"/>
            <a:ext cx="233066" cy="309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6D409541-F4B6-442D-8C69-579E891013B8}"/>
              </a:ext>
            </a:extLst>
          </p:cNvPr>
          <p:cNvSpPr txBox="1"/>
          <p:nvPr/>
        </p:nvSpPr>
        <p:spPr>
          <a:xfrm>
            <a:off x="361653" y="759210"/>
            <a:ext cx="364202" cy="261610"/>
          </a:xfrm>
          <a:prstGeom prst="rect">
            <a:avLst/>
          </a:prstGeom>
          <a:noFill/>
        </p:spPr>
        <p:txBody>
          <a:bodyPr wrap="none" rtlCol="0">
            <a:spAutoFit/>
          </a:bodyPr>
          <a:lstStyle/>
          <a:p>
            <a:r>
              <a:rPr lang="en-US" sz="1050" dirty="0"/>
              <a:t>1.0</a:t>
            </a:r>
          </a:p>
        </p:txBody>
      </p:sp>
      <p:sp>
        <p:nvSpPr>
          <p:cNvPr id="38" name="TextBox 37">
            <a:extLst>
              <a:ext uri="{FF2B5EF4-FFF2-40B4-BE49-F238E27FC236}">
                <a16:creationId xmlns:a16="http://schemas.microsoft.com/office/drawing/2014/main" id="{46128DB9-8F15-4F57-AACE-CAA73EF0D47F}"/>
              </a:ext>
            </a:extLst>
          </p:cNvPr>
          <p:cNvSpPr txBox="1"/>
          <p:nvPr/>
        </p:nvSpPr>
        <p:spPr>
          <a:xfrm>
            <a:off x="1810430" y="759210"/>
            <a:ext cx="364202" cy="261610"/>
          </a:xfrm>
          <a:prstGeom prst="rect">
            <a:avLst/>
          </a:prstGeom>
          <a:noFill/>
        </p:spPr>
        <p:txBody>
          <a:bodyPr wrap="none" rtlCol="0">
            <a:spAutoFit/>
          </a:bodyPr>
          <a:lstStyle/>
          <a:p>
            <a:r>
              <a:rPr lang="en-US" sz="1050" dirty="0"/>
              <a:t>2.0</a:t>
            </a:r>
          </a:p>
        </p:txBody>
      </p:sp>
      <p:sp>
        <p:nvSpPr>
          <p:cNvPr id="39" name="TextBox 38">
            <a:extLst>
              <a:ext uri="{FF2B5EF4-FFF2-40B4-BE49-F238E27FC236}">
                <a16:creationId xmlns:a16="http://schemas.microsoft.com/office/drawing/2014/main" id="{28F1C60C-711D-4776-AE1C-5E8C90AD6715}"/>
              </a:ext>
            </a:extLst>
          </p:cNvPr>
          <p:cNvSpPr txBox="1"/>
          <p:nvPr/>
        </p:nvSpPr>
        <p:spPr>
          <a:xfrm>
            <a:off x="4052630" y="294298"/>
            <a:ext cx="364202" cy="261610"/>
          </a:xfrm>
          <a:prstGeom prst="rect">
            <a:avLst/>
          </a:prstGeom>
          <a:noFill/>
        </p:spPr>
        <p:txBody>
          <a:bodyPr wrap="none" rtlCol="0">
            <a:spAutoFit/>
          </a:bodyPr>
          <a:lstStyle/>
          <a:p>
            <a:r>
              <a:rPr lang="en-US" sz="1050" dirty="0"/>
              <a:t>3.0</a:t>
            </a:r>
          </a:p>
        </p:txBody>
      </p:sp>
      <p:sp>
        <p:nvSpPr>
          <p:cNvPr id="40" name="TextBox 39">
            <a:extLst>
              <a:ext uri="{FF2B5EF4-FFF2-40B4-BE49-F238E27FC236}">
                <a16:creationId xmlns:a16="http://schemas.microsoft.com/office/drawing/2014/main" id="{9BC5754D-2288-489F-8D91-F5EABB20B2E8}"/>
              </a:ext>
            </a:extLst>
          </p:cNvPr>
          <p:cNvSpPr txBox="1"/>
          <p:nvPr/>
        </p:nvSpPr>
        <p:spPr>
          <a:xfrm>
            <a:off x="4041587" y="1258778"/>
            <a:ext cx="364202" cy="261610"/>
          </a:xfrm>
          <a:prstGeom prst="rect">
            <a:avLst/>
          </a:prstGeom>
          <a:noFill/>
        </p:spPr>
        <p:txBody>
          <a:bodyPr wrap="none" rtlCol="0">
            <a:spAutoFit/>
          </a:bodyPr>
          <a:lstStyle/>
          <a:p>
            <a:r>
              <a:rPr lang="en-US" sz="1050" dirty="0"/>
              <a:t>4.0</a:t>
            </a:r>
          </a:p>
        </p:txBody>
      </p:sp>
      <p:sp>
        <p:nvSpPr>
          <p:cNvPr id="41" name="TextBox 40">
            <a:extLst>
              <a:ext uri="{FF2B5EF4-FFF2-40B4-BE49-F238E27FC236}">
                <a16:creationId xmlns:a16="http://schemas.microsoft.com/office/drawing/2014/main" id="{7087B4EF-3041-4BB8-B06A-884BBFAF8634}"/>
              </a:ext>
            </a:extLst>
          </p:cNvPr>
          <p:cNvSpPr txBox="1"/>
          <p:nvPr/>
        </p:nvSpPr>
        <p:spPr>
          <a:xfrm>
            <a:off x="5568293" y="759210"/>
            <a:ext cx="364202" cy="261610"/>
          </a:xfrm>
          <a:prstGeom prst="rect">
            <a:avLst/>
          </a:prstGeom>
          <a:noFill/>
        </p:spPr>
        <p:txBody>
          <a:bodyPr wrap="none" rtlCol="0">
            <a:spAutoFit/>
          </a:bodyPr>
          <a:lstStyle/>
          <a:p>
            <a:r>
              <a:rPr lang="en-US" sz="1050" dirty="0"/>
              <a:t>5.0</a:t>
            </a:r>
          </a:p>
        </p:txBody>
      </p:sp>
      <p:sp>
        <p:nvSpPr>
          <p:cNvPr id="47" name="Rectangle 46">
            <a:extLst>
              <a:ext uri="{FF2B5EF4-FFF2-40B4-BE49-F238E27FC236}">
                <a16:creationId xmlns:a16="http://schemas.microsoft.com/office/drawing/2014/main" id="{DCE377DD-CDE3-49D3-8063-ED204C9ECC6A}"/>
              </a:ext>
            </a:extLst>
          </p:cNvPr>
          <p:cNvSpPr/>
          <p:nvPr/>
        </p:nvSpPr>
        <p:spPr>
          <a:xfrm>
            <a:off x="647451" y="2549119"/>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Personnel support</a:t>
            </a:r>
          </a:p>
        </p:txBody>
      </p:sp>
      <p:sp>
        <p:nvSpPr>
          <p:cNvPr id="49" name="Rectangle 48">
            <a:extLst>
              <a:ext uri="{FF2B5EF4-FFF2-40B4-BE49-F238E27FC236}">
                <a16:creationId xmlns:a16="http://schemas.microsoft.com/office/drawing/2014/main" id="{7601E560-0318-4C23-B765-0B76F3D2D39E}"/>
              </a:ext>
            </a:extLst>
          </p:cNvPr>
          <p:cNvSpPr/>
          <p:nvPr/>
        </p:nvSpPr>
        <p:spPr>
          <a:xfrm>
            <a:off x="2006103" y="2553682"/>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Inspection &amp; Isolate fault to  unit level</a:t>
            </a:r>
          </a:p>
        </p:txBody>
      </p:sp>
      <p:sp>
        <p:nvSpPr>
          <p:cNvPr id="50" name="Rectangle 49">
            <a:extLst>
              <a:ext uri="{FF2B5EF4-FFF2-40B4-BE49-F238E27FC236}">
                <a16:creationId xmlns:a16="http://schemas.microsoft.com/office/drawing/2014/main" id="{3B06C5BD-1198-4CED-94BC-5C86C27BDA85}"/>
              </a:ext>
            </a:extLst>
          </p:cNvPr>
          <p:cNvSpPr/>
          <p:nvPr/>
        </p:nvSpPr>
        <p:spPr>
          <a:xfrm>
            <a:off x="3373475" y="2553682"/>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Remove and replace unit</a:t>
            </a:r>
          </a:p>
        </p:txBody>
      </p:sp>
      <p:sp>
        <p:nvSpPr>
          <p:cNvPr id="53" name="Rectangle 52">
            <a:extLst>
              <a:ext uri="{FF2B5EF4-FFF2-40B4-BE49-F238E27FC236}">
                <a16:creationId xmlns:a16="http://schemas.microsoft.com/office/drawing/2014/main" id="{81707204-C210-475B-819D-B44BEAC8F270}"/>
              </a:ext>
            </a:extLst>
          </p:cNvPr>
          <p:cNvSpPr/>
          <p:nvPr/>
        </p:nvSpPr>
        <p:spPr>
          <a:xfrm>
            <a:off x="4804648" y="2553682"/>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Transport to maintenance shop</a:t>
            </a:r>
          </a:p>
        </p:txBody>
      </p:sp>
      <p:sp>
        <p:nvSpPr>
          <p:cNvPr id="54" name="Rectangle 53">
            <a:extLst>
              <a:ext uri="{FF2B5EF4-FFF2-40B4-BE49-F238E27FC236}">
                <a16:creationId xmlns:a16="http://schemas.microsoft.com/office/drawing/2014/main" id="{A41F367B-53DA-4BCB-BAB0-1EAB39EDF700}"/>
              </a:ext>
            </a:extLst>
          </p:cNvPr>
          <p:cNvSpPr/>
          <p:nvPr/>
        </p:nvSpPr>
        <p:spPr>
          <a:xfrm>
            <a:off x="6240288" y="2560321"/>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Repair fault unit</a:t>
            </a:r>
          </a:p>
        </p:txBody>
      </p:sp>
      <p:cxnSp>
        <p:nvCxnSpPr>
          <p:cNvPr id="59" name="Connector: Elbow 58">
            <a:extLst>
              <a:ext uri="{FF2B5EF4-FFF2-40B4-BE49-F238E27FC236}">
                <a16:creationId xmlns:a16="http://schemas.microsoft.com/office/drawing/2014/main" id="{1F541321-58C0-4014-A21F-FBB4CEFBA116}"/>
              </a:ext>
            </a:extLst>
          </p:cNvPr>
          <p:cNvCxnSpPr>
            <a:cxnSpLocks/>
            <a:stCxn id="8" idx="2"/>
            <a:endCxn id="47" idx="1"/>
          </p:cNvCxnSpPr>
          <p:nvPr/>
        </p:nvCxnSpPr>
        <p:spPr>
          <a:xfrm rot="5400000">
            <a:off x="2190673" y="479344"/>
            <a:ext cx="846594" cy="3933037"/>
          </a:xfrm>
          <a:prstGeom prst="bentConnector4">
            <a:avLst>
              <a:gd name="adj1" fmla="val 31098"/>
              <a:gd name="adj2" fmla="val 105812"/>
            </a:avLst>
          </a:prstGeom>
          <a:ln>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220693FC-94C3-4662-B657-471B5E7F5F9D}"/>
              </a:ext>
            </a:extLst>
          </p:cNvPr>
          <p:cNvCxnSpPr>
            <a:cxnSpLocks/>
            <a:stCxn id="47" idx="3"/>
            <a:endCxn id="49" idx="1"/>
          </p:cNvCxnSpPr>
          <p:nvPr/>
        </p:nvCxnSpPr>
        <p:spPr>
          <a:xfrm>
            <a:off x="1744731" y="2869159"/>
            <a:ext cx="261372" cy="456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4E5B4494-0DC7-4C47-943B-43BB78D1BBC6}"/>
              </a:ext>
            </a:extLst>
          </p:cNvPr>
          <p:cNvCxnSpPr>
            <a:cxnSpLocks/>
            <a:stCxn id="49" idx="3"/>
            <a:endCxn id="50" idx="1"/>
          </p:cNvCxnSpPr>
          <p:nvPr/>
        </p:nvCxnSpPr>
        <p:spPr>
          <a:xfrm>
            <a:off x="3103383" y="2873722"/>
            <a:ext cx="270092"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81" name="Straight Arrow Connector 80">
            <a:extLst>
              <a:ext uri="{FF2B5EF4-FFF2-40B4-BE49-F238E27FC236}">
                <a16:creationId xmlns:a16="http://schemas.microsoft.com/office/drawing/2014/main" id="{33A39952-84FF-4264-AC76-A530AC36F78E}"/>
              </a:ext>
            </a:extLst>
          </p:cNvPr>
          <p:cNvCxnSpPr>
            <a:cxnSpLocks/>
            <a:stCxn id="50" idx="3"/>
            <a:endCxn id="53" idx="1"/>
          </p:cNvCxnSpPr>
          <p:nvPr/>
        </p:nvCxnSpPr>
        <p:spPr>
          <a:xfrm>
            <a:off x="4470755" y="2873722"/>
            <a:ext cx="33389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84" name="Straight Arrow Connector 83">
            <a:extLst>
              <a:ext uri="{FF2B5EF4-FFF2-40B4-BE49-F238E27FC236}">
                <a16:creationId xmlns:a16="http://schemas.microsoft.com/office/drawing/2014/main" id="{79A03FBD-C065-49BC-A5B7-54688780B354}"/>
              </a:ext>
            </a:extLst>
          </p:cNvPr>
          <p:cNvCxnSpPr>
            <a:cxnSpLocks/>
            <a:stCxn id="53" idx="3"/>
            <a:endCxn id="54" idx="1"/>
          </p:cNvCxnSpPr>
          <p:nvPr/>
        </p:nvCxnSpPr>
        <p:spPr>
          <a:xfrm>
            <a:off x="5901928" y="2873722"/>
            <a:ext cx="338360" cy="663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7" name="TextBox 86">
            <a:extLst>
              <a:ext uri="{FF2B5EF4-FFF2-40B4-BE49-F238E27FC236}">
                <a16:creationId xmlns:a16="http://schemas.microsoft.com/office/drawing/2014/main" id="{04BE5195-A006-4E1A-8445-D082DCD6130A}"/>
              </a:ext>
            </a:extLst>
          </p:cNvPr>
          <p:cNvSpPr txBox="1"/>
          <p:nvPr/>
        </p:nvSpPr>
        <p:spPr>
          <a:xfrm>
            <a:off x="666295" y="2333552"/>
            <a:ext cx="425116" cy="253916"/>
          </a:xfrm>
          <a:prstGeom prst="rect">
            <a:avLst/>
          </a:prstGeom>
          <a:noFill/>
        </p:spPr>
        <p:txBody>
          <a:bodyPr wrap="none" rtlCol="0">
            <a:spAutoFit/>
          </a:bodyPr>
          <a:lstStyle/>
          <a:p>
            <a:r>
              <a:rPr lang="en-US" sz="1050" dirty="0"/>
              <a:t>10.0</a:t>
            </a:r>
          </a:p>
        </p:txBody>
      </p:sp>
      <p:sp>
        <p:nvSpPr>
          <p:cNvPr id="88" name="TextBox 87">
            <a:extLst>
              <a:ext uri="{FF2B5EF4-FFF2-40B4-BE49-F238E27FC236}">
                <a16:creationId xmlns:a16="http://schemas.microsoft.com/office/drawing/2014/main" id="{F8263011-1177-49FC-980C-18ED10CE00A7}"/>
              </a:ext>
            </a:extLst>
          </p:cNvPr>
          <p:cNvSpPr txBox="1"/>
          <p:nvPr/>
        </p:nvSpPr>
        <p:spPr>
          <a:xfrm>
            <a:off x="2009352" y="2333552"/>
            <a:ext cx="425116" cy="253916"/>
          </a:xfrm>
          <a:prstGeom prst="rect">
            <a:avLst/>
          </a:prstGeom>
          <a:noFill/>
        </p:spPr>
        <p:txBody>
          <a:bodyPr wrap="none" rtlCol="0">
            <a:spAutoFit/>
          </a:bodyPr>
          <a:lstStyle/>
          <a:p>
            <a:r>
              <a:rPr lang="en-US" sz="1050" dirty="0"/>
              <a:t>11.0</a:t>
            </a:r>
          </a:p>
        </p:txBody>
      </p:sp>
      <p:sp>
        <p:nvSpPr>
          <p:cNvPr id="89" name="TextBox 88">
            <a:extLst>
              <a:ext uri="{FF2B5EF4-FFF2-40B4-BE49-F238E27FC236}">
                <a16:creationId xmlns:a16="http://schemas.microsoft.com/office/drawing/2014/main" id="{F916E7F4-10B5-47B6-9B90-8B34ADA45064}"/>
              </a:ext>
            </a:extLst>
          </p:cNvPr>
          <p:cNvSpPr txBox="1"/>
          <p:nvPr/>
        </p:nvSpPr>
        <p:spPr>
          <a:xfrm>
            <a:off x="3375162" y="2333552"/>
            <a:ext cx="425116" cy="253916"/>
          </a:xfrm>
          <a:prstGeom prst="rect">
            <a:avLst/>
          </a:prstGeom>
          <a:noFill/>
        </p:spPr>
        <p:txBody>
          <a:bodyPr wrap="none" rtlCol="0">
            <a:spAutoFit/>
          </a:bodyPr>
          <a:lstStyle/>
          <a:p>
            <a:r>
              <a:rPr lang="en-US" sz="1050" dirty="0"/>
              <a:t>12.0</a:t>
            </a:r>
          </a:p>
        </p:txBody>
      </p:sp>
      <p:sp>
        <p:nvSpPr>
          <p:cNvPr id="90" name="TextBox 89">
            <a:extLst>
              <a:ext uri="{FF2B5EF4-FFF2-40B4-BE49-F238E27FC236}">
                <a16:creationId xmlns:a16="http://schemas.microsoft.com/office/drawing/2014/main" id="{0E515585-965E-443C-BD42-00E3232B9B8D}"/>
              </a:ext>
            </a:extLst>
          </p:cNvPr>
          <p:cNvSpPr txBox="1"/>
          <p:nvPr/>
        </p:nvSpPr>
        <p:spPr>
          <a:xfrm>
            <a:off x="4808828" y="2333552"/>
            <a:ext cx="425116" cy="253916"/>
          </a:xfrm>
          <a:prstGeom prst="rect">
            <a:avLst/>
          </a:prstGeom>
          <a:noFill/>
        </p:spPr>
        <p:txBody>
          <a:bodyPr wrap="none" rtlCol="0">
            <a:spAutoFit/>
          </a:bodyPr>
          <a:lstStyle/>
          <a:p>
            <a:r>
              <a:rPr lang="en-US" sz="1050" dirty="0"/>
              <a:t>13.0</a:t>
            </a:r>
          </a:p>
        </p:txBody>
      </p:sp>
      <p:sp>
        <p:nvSpPr>
          <p:cNvPr id="91" name="TextBox 90">
            <a:extLst>
              <a:ext uri="{FF2B5EF4-FFF2-40B4-BE49-F238E27FC236}">
                <a16:creationId xmlns:a16="http://schemas.microsoft.com/office/drawing/2014/main" id="{30ADDE17-366F-4C92-B2ED-16AFD110F326}"/>
              </a:ext>
            </a:extLst>
          </p:cNvPr>
          <p:cNvSpPr txBox="1"/>
          <p:nvPr/>
        </p:nvSpPr>
        <p:spPr>
          <a:xfrm>
            <a:off x="6249561" y="2333552"/>
            <a:ext cx="425116" cy="253916"/>
          </a:xfrm>
          <a:prstGeom prst="rect">
            <a:avLst/>
          </a:prstGeom>
          <a:noFill/>
        </p:spPr>
        <p:txBody>
          <a:bodyPr wrap="none" rtlCol="0">
            <a:spAutoFit/>
          </a:bodyPr>
          <a:lstStyle/>
          <a:p>
            <a:r>
              <a:rPr lang="en-US" sz="1050" dirty="0"/>
              <a:t>14.0</a:t>
            </a:r>
          </a:p>
        </p:txBody>
      </p:sp>
      <p:sp>
        <p:nvSpPr>
          <p:cNvPr id="92" name="TextBox 91">
            <a:extLst>
              <a:ext uri="{FF2B5EF4-FFF2-40B4-BE49-F238E27FC236}">
                <a16:creationId xmlns:a16="http://schemas.microsoft.com/office/drawing/2014/main" id="{6F6E05F2-2C30-4AEE-A2E1-8B3D454638CF}"/>
              </a:ext>
            </a:extLst>
          </p:cNvPr>
          <p:cNvSpPr txBox="1"/>
          <p:nvPr/>
        </p:nvSpPr>
        <p:spPr>
          <a:xfrm>
            <a:off x="6047215" y="1460297"/>
            <a:ext cx="2933816" cy="553998"/>
          </a:xfrm>
          <a:prstGeom prst="rect">
            <a:avLst/>
          </a:prstGeom>
          <a:noFill/>
        </p:spPr>
        <p:txBody>
          <a:bodyPr wrap="none" rtlCol="0">
            <a:spAutoFit/>
          </a:bodyPr>
          <a:lstStyle/>
          <a:p>
            <a:r>
              <a:rPr lang="en-US" sz="3000" b="1" dirty="0"/>
              <a:t>Operational Flow</a:t>
            </a:r>
          </a:p>
        </p:txBody>
      </p:sp>
      <p:sp>
        <p:nvSpPr>
          <p:cNvPr id="93" name="TextBox 92">
            <a:extLst>
              <a:ext uri="{FF2B5EF4-FFF2-40B4-BE49-F238E27FC236}">
                <a16:creationId xmlns:a16="http://schemas.microsoft.com/office/drawing/2014/main" id="{F3B7C043-929A-4075-B2EE-54927E644C6F}"/>
              </a:ext>
            </a:extLst>
          </p:cNvPr>
          <p:cNvSpPr txBox="1"/>
          <p:nvPr/>
        </p:nvSpPr>
        <p:spPr>
          <a:xfrm>
            <a:off x="325330" y="1711206"/>
            <a:ext cx="3137975" cy="553998"/>
          </a:xfrm>
          <a:prstGeom prst="rect">
            <a:avLst/>
          </a:prstGeom>
          <a:noFill/>
        </p:spPr>
        <p:txBody>
          <a:bodyPr wrap="none" rtlCol="0">
            <a:spAutoFit/>
          </a:bodyPr>
          <a:lstStyle/>
          <a:p>
            <a:r>
              <a:rPr lang="en-US" sz="3000" b="1" dirty="0"/>
              <a:t>Maintenance Flow</a:t>
            </a:r>
          </a:p>
        </p:txBody>
      </p:sp>
      <p:sp>
        <p:nvSpPr>
          <p:cNvPr id="97" name="Rectangle: Rounded Corners 96">
            <a:extLst>
              <a:ext uri="{FF2B5EF4-FFF2-40B4-BE49-F238E27FC236}">
                <a16:creationId xmlns:a16="http://schemas.microsoft.com/office/drawing/2014/main" id="{FA70259B-4CB1-4FEF-8832-5682F5E72AAC}"/>
              </a:ext>
            </a:extLst>
          </p:cNvPr>
          <p:cNvSpPr/>
          <p:nvPr/>
        </p:nvSpPr>
        <p:spPr>
          <a:xfrm>
            <a:off x="9339797" y="1188693"/>
            <a:ext cx="2377440" cy="1990346"/>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Shopping Assistant System</a:t>
            </a:r>
          </a:p>
          <a:p>
            <a:pPr algn="ctr"/>
            <a:r>
              <a:rPr lang="en-US" sz="1400" dirty="0">
                <a:solidFill>
                  <a:schemeClr val="tx1"/>
                </a:solidFill>
              </a:rPr>
              <a:t>-------------------------------------</a:t>
            </a:r>
          </a:p>
          <a:p>
            <a:pPr algn="ctr"/>
            <a:r>
              <a:rPr lang="en-US" sz="1400" dirty="0">
                <a:solidFill>
                  <a:schemeClr val="tx1"/>
                </a:solidFill>
              </a:rPr>
              <a:t>A0 = 12 </a:t>
            </a:r>
            <a:r>
              <a:rPr lang="en-US" sz="1100" dirty="0">
                <a:solidFill>
                  <a:schemeClr val="tx1"/>
                </a:solidFill>
              </a:rPr>
              <a:t>hours/day</a:t>
            </a:r>
          </a:p>
          <a:p>
            <a:pPr algn="ctr"/>
            <a:r>
              <a:rPr lang="en-US" sz="1400" dirty="0">
                <a:solidFill>
                  <a:schemeClr val="tx1"/>
                </a:solidFill>
              </a:rPr>
              <a:t>MTBM = 4380</a:t>
            </a:r>
            <a:r>
              <a:rPr lang="en-US" sz="1200" dirty="0">
                <a:solidFill>
                  <a:schemeClr val="tx1"/>
                </a:solidFill>
              </a:rPr>
              <a:t> </a:t>
            </a:r>
            <a:r>
              <a:rPr lang="en-US" sz="1100" dirty="0">
                <a:solidFill>
                  <a:schemeClr val="tx1"/>
                </a:solidFill>
              </a:rPr>
              <a:t>hours</a:t>
            </a:r>
          </a:p>
          <a:p>
            <a:pPr algn="ctr"/>
            <a:r>
              <a:rPr lang="en-US" sz="1400" dirty="0" err="1">
                <a:solidFill>
                  <a:schemeClr val="tx1"/>
                </a:solidFill>
              </a:rPr>
              <a:t>McT</a:t>
            </a:r>
            <a:r>
              <a:rPr lang="en-US" sz="1400" dirty="0">
                <a:solidFill>
                  <a:schemeClr val="tx1"/>
                </a:solidFill>
              </a:rPr>
              <a:t> = 72 </a:t>
            </a:r>
            <a:r>
              <a:rPr lang="en-US" sz="1100" dirty="0">
                <a:solidFill>
                  <a:schemeClr val="tx1"/>
                </a:solidFill>
              </a:rPr>
              <a:t>hours</a:t>
            </a:r>
          </a:p>
          <a:p>
            <a:pPr algn="ctr"/>
            <a:r>
              <a:rPr lang="en-US" sz="1400" dirty="0">
                <a:solidFill>
                  <a:schemeClr val="tx1"/>
                </a:solidFill>
              </a:rPr>
              <a:t>MLH/OH = 0.004</a:t>
            </a:r>
            <a:endParaRPr lang="en-US" sz="1200" dirty="0">
              <a:solidFill>
                <a:schemeClr val="tx1"/>
              </a:solidFill>
            </a:endParaRPr>
          </a:p>
        </p:txBody>
      </p:sp>
      <p:sp>
        <p:nvSpPr>
          <p:cNvPr id="99" name="Rectangle: Rounded Corners 98">
            <a:extLst>
              <a:ext uri="{FF2B5EF4-FFF2-40B4-BE49-F238E27FC236}">
                <a16:creationId xmlns:a16="http://schemas.microsoft.com/office/drawing/2014/main" id="{71C28444-BAC3-401A-BB31-842051B9DD14}"/>
              </a:ext>
            </a:extLst>
          </p:cNvPr>
          <p:cNvSpPr/>
          <p:nvPr/>
        </p:nvSpPr>
        <p:spPr>
          <a:xfrm>
            <a:off x="3903195" y="3864536"/>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Equipment</a:t>
            </a:r>
          </a:p>
          <a:p>
            <a:pPr algn="ctr"/>
            <a:r>
              <a:rPr lang="en-US" sz="1100" dirty="0">
                <a:solidFill>
                  <a:schemeClr val="tx1"/>
                </a:solidFill>
              </a:rPr>
              <a:t>A0 = 12 </a:t>
            </a:r>
            <a:r>
              <a:rPr lang="en-US" sz="1000" dirty="0">
                <a:solidFill>
                  <a:schemeClr val="tx1"/>
                </a:solidFill>
              </a:rPr>
              <a:t>hours/day</a:t>
            </a:r>
          </a:p>
          <a:p>
            <a:pPr algn="ctr"/>
            <a:r>
              <a:rPr lang="en-US" sz="1100" dirty="0">
                <a:solidFill>
                  <a:schemeClr val="tx1"/>
                </a:solidFill>
              </a:rPr>
              <a:t>MTBM = 8760</a:t>
            </a:r>
            <a:r>
              <a:rPr lang="en-US" sz="1050" dirty="0">
                <a:solidFill>
                  <a:schemeClr val="tx1"/>
                </a:solidFill>
              </a:rPr>
              <a:t> </a:t>
            </a:r>
            <a:r>
              <a:rPr lang="en-US" sz="1000" dirty="0">
                <a:solidFill>
                  <a:schemeClr val="tx1"/>
                </a:solidFill>
              </a:rPr>
              <a:t>hours</a:t>
            </a:r>
          </a:p>
          <a:p>
            <a:pPr algn="ctr"/>
            <a:r>
              <a:rPr lang="en-US" sz="1100" dirty="0" err="1">
                <a:solidFill>
                  <a:schemeClr val="tx1"/>
                </a:solidFill>
              </a:rPr>
              <a:t>McT</a:t>
            </a:r>
            <a:r>
              <a:rPr lang="en-US" sz="1100" dirty="0">
                <a:solidFill>
                  <a:schemeClr val="tx1"/>
                </a:solidFill>
              </a:rPr>
              <a:t> = 72 </a:t>
            </a:r>
            <a:r>
              <a:rPr lang="en-US" sz="1000" dirty="0">
                <a:solidFill>
                  <a:schemeClr val="tx1"/>
                </a:solidFill>
              </a:rPr>
              <a:t>hours</a:t>
            </a:r>
          </a:p>
          <a:p>
            <a:pPr algn="ctr"/>
            <a:r>
              <a:rPr lang="en-US" sz="1100" dirty="0">
                <a:solidFill>
                  <a:schemeClr val="tx1"/>
                </a:solidFill>
              </a:rPr>
              <a:t>MLH/OH = 0.008</a:t>
            </a:r>
            <a:endParaRPr lang="en-US" sz="1050" dirty="0">
              <a:solidFill>
                <a:schemeClr val="tx1"/>
              </a:solidFill>
            </a:endParaRPr>
          </a:p>
        </p:txBody>
      </p:sp>
      <p:sp>
        <p:nvSpPr>
          <p:cNvPr id="101" name="Rectangle: Rounded Corners 100">
            <a:extLst>
              <a:ext uri="{FF2B5EF4-FFF2-40B4-BE49-F238E27FC236}">
                <a16:creationId xmlns:a16="http://schemas.microsoft.com/office/drawing/2014/main" id="{0CAA9031-E48B-40CB-99F5-E25560BF1E47}"/>
              </a:ext>
            </a:extLst>
          </p:cNvPr>
          <p:cNvSpPr/>
          <p:nvPr/>
        </p:nvSpPr>
        <p:spPr>
          <a:xfrm>
            <a:off x="8136337" y="3864536"/>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Hardware System</a:t>
            </a:r>
          </a:p>
          <a:p>
            <a:pPr algn="ctr"/>
            <a:r>
              <a:rPr lang="en-US" sz="1100" dirty="0">
                <a:solidFill>
                  <a:schemeClr val="tx1"/>
                </a:solidFill>
              </a:rPr>
              <a:t>A0 = 12 </a:t>
            </a:r>
            <a:r>
              <a:rPr lang="en-US" sz="1000" dirty="0">
                <a:solidFill>
                  <a:schemeClr val="tx1"/>
                </a:solidFill>
              </a:rPr>
              <a:t>hours/day</a:t>
            </a:r>
          </a:p>
          <a:p>
            <a:pPr algn="ctr"/>
            <a:r>
              <a:rPr lang="en-US" sz="1100" dirty="0">
                <a:solidFill>
                  <a:schemeClr val="tx1"/>
                </a:solidFill>
              </a:rPr>
              <a:t>MTBM = 8760</a:t>
            </a:r>
            <a:r>
              <a:rPr lang="en-US" sz="1050" dirty="0">
                <a:solidFill>
                  <a:schemeClr val="tx1"/>
                </a:solidFill>
              </a:rPr>
              <a:t> </a:t>
            </a:r>
            <a:r>
              <a:rPr lang="en-US" sz="1000" dirty="0">
                <a:solidFill>
                  <a:schemeClr val="tx1"/>
                </a:solidFill>
              </a:rPr>
              <a:t>hours</a:t>
            </a:r>
          </a:p>
          <a:p>
            <a:pPr algn="ctr"/>
            <a:r>
              <a:rPr lang="en-US" sz="1100" dirty="0" err="1">
                <a:solidFill>
                  <a:schemeClr val="tx1"/>
                </a:solidFill>
              </a:rPr>
              <a:t>McT</a:t>
            </a:r>
            <a:r>
              <a:rPr lang="en-US" sz="1100" dirty="0">
                <a:solidFill>
                  <a:schemeClr val="tx1"/>
                </a:solidFill>
              </a:rPr>
              <a:t> = 72 </a:t>
            </a:r>
            <a:r>
              <a:rPr lang="en-US" sz="1000" dirty="0">
                <a:solidFill>
                  <a:schemeClr val="tx1"/>
                </a:solidFill>
              </a:rPr>
              <a:t>hours</a:t>
            </a:r>
          </a:p>
          <a:p>
            <a:pPr algn="ctr"/>
            <a:r>
              <a:rPr lang="en-US" sz="1100" dirty="0">
                <a:solidFill>
                  <a:schemeClr val="tx1"/>
                </a:solidFill>
              </a:rPr>
              <a:t>MLH/OH = 0.008</a:t>
            </a:r>
            <a:endParaRPr lang="en-US" sz="1050" dirty="0">
              <a:solidFill>
                <a:schemeClr val="tx1"/>
              </a:solidFill>
            </a:endParaRPr>
          </a:p>
        </p:txBody>
      </p:sp>
      <p:sp>
        <p:nvSpPr>
          <p:cNvPr id="102" name="Rectangle: Rounded Corners 101">
            <a:extLst>
              <a:ext uri="{FF2B5EF4-FFF2-40B4-BE49-F238E27FC236}">
                <a16:creationId xmlns:a16="http://schemas.microsoft.com/office/drawing/2014/main" id="{143F8B31-F80D-4700-A4A1-32DBEAF4DB8E}"/>
              </a:ext>
            </a:extLst>
          </p:cNvPr>
          <p:cNvSpPr/>
          <p:nvPr/>
        </p:nvSpPr>
        <p:spPr>
          <a:xfrm>
            <a:off x="10252908" y="3864536"/>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Recharge System</a:t>
            </a:r>
          </a:p>
          <a:p>
            <a:pPr algn="ctr"/>
            <a:r>
              <a:rPr lang="en-US" sz="1100" dirty="0">
                <a:solidFill>
                  <a:schemeClr val="tx1"/>
                </a:solidFill>
              </a:rPr>
              <a:t>A0 = 12 </a:t>
            </a:r>
            <a:r>
              <a:rPr lang="en-US" sz="1000" dirty="0">
                <a:solidFill>
                  <a:schemeClr val="tx1"/>
                </a:solidFill>
              </a:rPr>
              <a:t>hours/day</a:t>
            </a:r>
          </a:p>
          <a:p>
            <a:pPr algn="ctr"/>
            <a:r>
              <a:rPr lang="en-US" sz="1100" dirty="0">
                <a:solidFill>
                  <a:schemeClr val="tx1"/>
                </a:solidFill>
              </a:rPr>
              <a:t>MTBM = 4380</a:t>
            </a:r>
            <a:r>
              <a:rPr lang="en-US" sz="1050" dirty="0">
                <a:solidFill>
                  <a:schemeClr val="tx1"/>
                </a:solidFill>
              </a:rPr>
              <a:t> </a:t>
            </a:r>
            <a:r>
              <a:rPr lang="en-US" sz="1000" dirty="0">
                <a:solidFill>
                  <a:schemeClr val="tx1"/>
                </a:solidFill>
              </a:rPr>
              <a:t>hours</a:t>
            </a:r>
          </a:p>
          <a:p>
            <a:pPr algn="ctr"/>
            <a:r>
              <a:rPr lang="en-US" sz="1100" dirty="0" err="1">
                <a:solidFill>
                  <a:schemeClr val="tx1"/>
                </a:solidFill>
              </a:rPr>
              <a:t>McT</a:t>
            </a:r>
            <a:r>
              <a:rPr lang="en-US" sz="1100" dirty="0">
                <a:solidFill>
                  <a:schemeClr val="tx1"/>
                </a:solidFill>
              </a:rPr>
              <a:t> = 72 </a:t>
            </a:r>
            <a:r>
              <a:rPr lang="en-US" sz="1000" dirty="0">
                <a:solidFill>
                  <a:schemeClr val="tx1"/>
                </a:solidFill>
              </a:rPr>
              <a:t>hours</a:t>
            </a:r>
          </a:p>
          <a:p>
            <a:pPr algn="ctr"/>
            <a:r>
              <a:rPr lang="en-US" sz="1100" dirty="0">
                <a:solidFill>
                  <a:schemeClr val="tx1"/>
                </a:solidFill>
              </a:rPr>
              <a:t>MLH/OH = 0.016</a:t>
            </a:r>
            <a:endParaRPr lang="en-US" sz="1050" dirty="0">
              <a:solidFill>
                <a:schemeClr val="tx1"/>
              </a:solidFill>
            </a:endParaRPr>
          </a:p>
        </p:txBody>
      </p:sp>
      <p:sp>
        <p:nvSpPr>
          <p:cNvPr id="103" name="Rectangle: Rounded Corners 102">
            <a:extLst>
              <a:ext uri="{FF2B5EF4-FFF2-40B4-BE49-F238E27FC236}">
                <a16:creationId xmlns:a16="http://schemas.microsoft.com/office/drawing/2014/main" id="{E51D2172-380D-4CE4-906A-DB5A238C1B8D}"/>
              </a:ext>
            </a:extLst>
          </p:cNvPr>
          <p:cNvSpPr/>
          <p:nvPr/>
        </p:nvSpPr>
        <p:spPr>
          <a:xfrm>
            <a:off x="806214" y="5569778"/>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Driving System</a:t>
            </a:r>
            <a:endParaRPr lang="en-US" sz="1000" dirty="0">
              <a:solidFill>
                <a:schemeClr val="tx1"/>
              </a:solidFill>
            </a:endParaRPr>
          </a:p>
          <a:p>
            <a:pPr algn="ctr"/>
            <a:r>
              <a:rPr lang="en-US" sz="1100" dirty="0" err="1">
                <a:solidFill>
                  <a:schemeClr val="tx1"/>
                </a:solidFill>
              </a:rPr>
              <a:t>McT</a:t>
            </a:r>
            <a:r>
              <a:rPr lang="en-US" sz="1100" dirty="0">
                <a:solidFill>
                  <a:schemeClr val="tx1"/>
                </a:solidFill>
              </a:rPr>
              <a:t> = 72 </a:t>
            </a:r>
            <a:r>
              <a:rPr lang="en-US" sz="1000" dirty="0">
                <a:solidFill>
                  <a:schemeClr val="tx1"/>
                </a:solidFill>
              </a:rPr>
              <a:t>hours</a:t>
            </a:r>
          </a:p>
          <a:p>
            <a:pPr algn="ctr"/>
            <a:r>
              <a:rPr lang="en-US" sz="1100" dirty="0">
                <a:solidFill>
                  <a:schemeClr val="tx1"/>
                </a:solidFill>
              </a:rPr>
              <a:t>MLH/OH = 0.008</a:t>
            </a:r>
          </a:p>
          <a:p>
            <a:pPr algn="ctr"/>
            <a:r>
              <a:rPr lang="en-US" sz="1100" dirty="0">
                <a:solidFill>
                  <a:schemeClr val="tx1"/>
                </a:solidFill>
              </a:rPr>
              <a:t>FR = 0.0004</a:t>
            </a:r>
            <a:endParaRPr lang="en-US" sz="1050" dirty="0">
              <a:solidFill>
                <a:schemeClr val="tx1"/>
              </a:solidFill>
            </a:endParaRPr>
          </a:p>
        </p:txBody>
      </p:sp>
      <p:sp>
        <p:nvSpPr>
          <p:cNvPr id="104" name="Rectangle: Rounded Corners 103">
            <a:extLst>
              <a:ext uri="{FF2B5EF4-FFF2-40B4-BE49-F238E27FC236}">
                <a16:creationId xmlns:a16="http://schemas.microsoft.com/office/drawing/2014/main" id="{EB4D7AEF-7F6A-4553-B96B-644FBB68F225}"/>
              </a:ext>
            </a:extLst>
          </p:cNvPr>
          <p:cNvSpPr/>
          <p:nvPr/>
        </p:nvSpPr>
        <p:spPr>
          <a:xfrm>
            <a:off x="3048922" y="5569778"/>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Mechanical Structure</a:t>
            </a:r>
            <a:endParaRPr lang="en-US" sz="1000" dirty="0">
              <a:solidFill>
                <a:schemeClr val="tx1"/>
              </a:solidFill>
            </a:endParaRPr>
          </a:p>
          <a:p>
            <a:pPr algn="ctr"/>
            <a:r>
              <a:rPr lang="en-US" sz="1100" dirty="0" err="1">
                <a:solidFill>
                  <a:schemeClr val="tx1"/>
                </a:solidFill>
              </a:rPr>
              <a:t>McT</a:t>
            </a:r>
            <a:r>
              <a:rPr lang="en-US" sz="1100" dirty="0">
                <a:solidFill>
                  <a:schemeClr val="tx1"/>
                </a:solidFill>
              </a:rPr>
              <a:t> = 72 </a:t>
            </a:r>
            <a:r>
              <a:rPr lang="en-US" sz="1000" dirty="0">
                <a:solidFill>
                  <a:schemeClr val="tx1"/>
                </a:solidFill>
              </a:rPr>
              <a:t>hours</a:t>
            </a:r>
          </a:p>
          <a:p>
            <a:pPr algn="ctr"/>
            <a:r>
              <a:rPr lang="en-US" sz="1100" dirty="0">
                <a:solidFill>
                  <a:schemeClr val="tx1"/>
                </a:solidFill>
              </a:rPr>
              <a:t>MLH/OH = 0.008</a:t>
            </a:r>
          </a:p>
          <a:p>
            <a:pPr algn="ctr"/>
            <a:r>
              <a:rPr lang="en-US" sz="1100" dirty="0">
                <a:solidFill>
                  <a:schemeClr val="tx1"/>
                </a:solidFill>
              </a:rPr>
              <a:t>FR = 0.0001</a:t>
            </a:r>
            <a:endParaRPr lang="en-US" sz="1050" dirty="0">
              <a:solidFill>
                <a:schemeClr val="tx1"/>
              </a:solidFill>
            </a:endParaRPr>
          </a:p>
        </p:txBody>
      </p:sp>
      <p:sp>
        <p:nvSpPr>
          <p:cNvPr id="105" name="Rectangle: Rounded Corners 104">
            <a:extLst>
              <a:ext uri="{FF2B5EF4-FFF2-40B4-BE49-F238E27FC236}">
                <a16:creationId xmlns:a16="http://schemas.microsoft.com/office/drawing/2014/main" id="{E81823B1-D144-4E30-8917-9DA2161DB8BF}"/>
              </a:ext>
            </a:extLst>
          </p:cNvPr>
          <p:cNvSpPr/>
          <p:nvPr/>
        </p:nvSpPr>
        <p:spPr>
          <a:xfrm>
            <a:off x="5292441" y="5569778"/>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Searching</a:t>
            </a:r>
            <a:endParaRPr lang="en-US" sz="1000" dirty="0">
              <a:solidFill>
                <a:schemeClr val="tx1"/>
              </a:solidFill>
            </a:endParaRPr>
          </a:p>
          <a:p>
            <a:pPr algn="ctr"/>
            <a:r>
              <a:rPr lang="en-US" sz="1100" dirty="0" err="1">
                <a:solidFill>
                  <a:schemeClr val="tx1"/>
                </a:solidFill>
              </a:rPr>
              <a:t>McT</a:t>
            </a:r>
            <a:r>
              <a:rPr lang="en-US" sz="1100" dirty="0">
                <a:solidFill>
                  <a:schemeClr val="tx1"/>
                </a:solidFill>
              </a:rPr>
              <a:t> = 12 </a:t>
            </a:r>
            <a:r>
              <a:rPr lang="en-US" sz="1000" dirty="0">
                <a:solidFill>
                  <a:schemeClr val="tx1"/>
                </a:solidFill>
              </a:rPr>
              <a:t>hours</a:t>
            </a:r>
          </a:p>
          <a:p>
            <a:pPr algn="ctr"/>
            <a:r>
              <a:rPr lang="en-US" sz="1100" dirty="0">
                <a:solidFill>
                  <a:schemeClr val="tx1"/>
                </a:solidFill>
              </a:rPr>
              <a:t>MLH/OH = 0.001</a:t>
            </a:r>
          </a:p>
          <a:p>
            <a:pPr algn="ctr"/>
            <a:r>
              <a:rPr lang="en-US" sz="1100" dirty="0">
                <a:solidFill>
                  <a:schemeClr val="tx1"/>
                </a:solidFill>
              </a:rPr>
              <a:t>FR = 0.0004</a:t>
            </a:r>
          </a:p>
          <a:p>
            <a:pPr algn="ctr"/>
            <a:r>
              <a:rPr lang="en-US" sz="1100" dirty="0">
                <a:solidFill>
                  <a:schemeClr val="tx1"/>
                </a:solidFill>
              </a:rPr>
              <a:t>MRT = 0.5 seconds</a:t>
            </a:r>
            <a:endParaRPr lang="en-US" sz="1050" dirty="0">
              <a:solidFill>
                <a:schemeClr val="tx1"/>
              </a:solidFill>
            </a:endParaRPr>
          </a:p>
        </p:txBody>
      </p:sp>
      <p:sp>
        <p:nvSpPr>
          <p:cNvPr id="106" name="Rectangle: Rounded Corners 105">
            <a:extLst>
              <a:ext uri="{FF2B5EF4-FFF2-40B4-BE49-F238E27FC236}">
                <a16:creationId xmlns:a16="http://schemas.microsoft.com/office/drawing/2014/main" id="{288E433A-A19D-495E-AF5D-D29C33D76EEE}"/>
              </a:ext>
            </a:extLst>
          </p:cNvPr>
          <p:cNvSpPr/>
          <p:nvPr/>
        </p:nvSpPr>
        <p:spPr>
          <a:xfrm>
            <a:off x="7535075" y="5569778"/>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Translation</a:t>
            </a:r>
            <a:endParaRPr lang="en-US" sz="1000" dirty="0">
              <a:solidFill>
                <a:schemeClr val="tx1"/>
              </a:solidFill>
            </a:endParaRPr>
          </a:p>
          <a:p>
            <a:pPr algn="ctr"/>
            <a:r>
              <a:rPr lang="en-US" sz="1100" dirty="0" err="1">
                <a:solidFill>
                  <a:schemeClr val="tx1"/>
                </a:solidFill>
              </a:rPr>
              <a:t>McT</a:t>
            </a:r>
            <a:r>
              <a:rPr lang="en-US" sz="1100" dirty="0">
                <a:solidFill>
                  <a:schemeClr val="tx1"/>
                </a:solidFill>
              </a:rPr>
              <a:t> = 12 </a:t>
            </a:r>
            <a:r>
              <a:rPr lang="en-US" sz="1000" dirty="0">
                <a:solidFill>
                  <a:schemeClr val="tx1"/>
                </a:solidFill>
              </a:rPr>
              <a:t>hours</a:t>
            </a:r>
          </a:p>
          <a:p>
            <a:pPr algn="ctr"/>
            <a:r>
              <a:rPr lang="en-US" sz="1100" dirty="0">
                <a:solidFill>
                  <a:schemeClr val="tx1"/>
                </a:solidFill>
              </a:rPr>
              <a:t>MLH/OH = 0.001</a:t>
            </a:r>
          </a:p>
          <a:p>
            <a:pPr algn="ctr"/>
            <a:r>
              <a:rPr lang="en-US" sz="1100" dirty="0">
                <a:solidFill>
                  <a:schemeClr val="tx1"/>
                </a:solidFill>
              </a:rPr>
              <a:t>FR = 0.0004</a:t>
            </a:r>
          </a:p>
          <a:p>
            <a:pPr algn="ctr"/>
            <a:r>
              <a:rPr lang="en-US" sz="1050" dirty="0">
                <a:solidFill>
                  <a:schemeClr val="tx1"/>
                </a:solidFill>
              </a:rPr>
              <a:t>MRT = 0.2 seconds</a:t>
            </a:r>
            <a:endParaRPr lang="en-US" sz="1000" dirty="0">
              <a:solidFill>
                <a:schemeClr val="tx1"/>
              </a:solidFill>
            </a:endParaRPr>
          </a:p>
        </p:txBody>
      </p:sp>
      <p:sp>
        <p:nvSpPr>
          <p:cNvPr id="107" name="Rectangle: Rounded Corners 106">
            <a:extLst>
              <a:ext uri="{FF2B5EF4-FFF2-40B4-BE49-F238E27FC236}">
                <a16:creationId xmlns:a16="http://schemas.microsoft.com/office/drawing/2014/main" id="{078A44FB-7508-4015-B409-9DF71F5D3606}"/>
              </a:ext>
            </a:extLst>
          </p:cNvPr>
          <p:cNvSpPr/>
          <p:nvPr/>
        </p:nvSpPr>
        <p:spPr>
          <a:xfrm>
            <a:off x="9777857" y="5569778"/>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Navigation</a:t>
            </a:r>
            <a:endParaRPr lang="en-US" sz="1000" dirty="0">
              <a:solidFill>
                <a:schemeClr val="tx1"/>
              </a:solidFill>
            </a:endParaRPr>
          </a:p>
          <a:p>
            <a:pPr algn="ctr"/>
            <a:r>
              <a:rPr lang="en-US" sz="1100" dirty="0" err="1">
                <a:solidFill>
                  <a:schemeClr val="tx1"/>
                </a:solidFill>
              </a:rPr>
              <a:t>McT</a:t>
            </a:r>
            <a:r>
              <a:rPr lang="en-US" sz="1100" dirty="0">
                <a:solidFill>
                  <a:schemeClr val="tx1"/>
                </a:solidFill>
              </a:rPr>
              <a:t> = 12 </a:t>
            </a:r>
            <a:r>
              <a:rPr lang="en-US" sz="1000" dirty="0">
                <a:solidFill>
                  <a:schemeClr val="tx1"/>
                </a:solidFill>
              </a:rPr>
              <a:t>hours</a:t>
            </a:r>
          </a:p>
          <a:p>
            <a:pPr algn="ctr"/>
            <a:r>
              <a:rPr lang="en-US" sz="1100" dirty="0">
                <a:solidFill>
                  <a:schemeClr val="tx1"/>
                </a:solidFill>
              </a:rPr>
              <a:t>MLH/OH = 0.001</a:t>
            </a:r>
          </a:p>
          <a:p>
            <a:pPr algn="ctr"/>
            <a:r>
              <a:rPr lang="en-US" sz="1100" dirty="0">
                <a:solidFill>
                  <a:schemeClr val="tx1"/>
                </a:solidFill>
              </a:rPr>
              <a:t>FR = 0.0004</a:t>
            </a:r>
          </a:p>
          <a:p>
            <a:pPr algn="ctr"/>
            <a:r>
              <a:rPr lang="en-US" sz="1050" dirty="0">
                <a:solidFill>
                  <a:schemeClr val="tx1"/>
                </a:solidFill>
              </a:rPr>
              <a:t>MRT = 0.5 seconds</a:t>
            </a:r>
            <a:endParaRPr lang="en-US" sz="1000" dirty="0">
              <a:solidFill>
                <a:schemeClr val="tx1"/>
              </a:solidFill>
            </a:endParaRPr>
          </a:p>
        </p:txBody>
      </p:sp>
      <p:sp>
        <p:nvSpPr>
          <p:cNvPr id="108" name="Rectangle 107">
            <a:extLst>
              <a:ext uri="{FF2B5EF4-FFF2-40B4-BE49-F238E27FC236}">
                <a16:creationId xmlns:a16="http://schemas.microsoft.com/office/drawing/2014/main" id="{3B19EC0E-0F67-434A-AE16-8BDE76744DB5}"/>
              </a:ext>
            </a:extLst>
          </p:cNvPr>
          <p:cNvSpPr/>
          <p:nvPr/>
        </p:nvSpPr>
        <p:spPr>
          <a:xfrm>
            <a:off x="432898" y="3457841"/>
            <a:ext cx="3367380" cy="1692284"/>
          </a:xfrm>
          <a:prstGeom prst="rect">
            <a:avLst/>
          </a:prstGeom>
          <a:noFill/>
          <a:ln>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Legend</a:t>
            </a:r>
            <a:endParaRPr lang="en-US" sz="1600" b="1" dirty="0">
              <a:solidFill>
                <a:schemeClr val="tx1"/>
              </a:solidFill>
            </a:endParaRPr>
          </a:p>
          <a:p>
            <a:r>
              <a:rPr lang="en-US" sz="1400" dirty="0">
                <a:solidFill>
                  <a:schemeClr val="tx1"/>
                </a:solidFill>
              </a:rPr>
              <a:t>A0 = Operational availability</a:t>
            </a:r>
          </a:p>
          <a:p>
            <a:r>
              <a:rPr lang="en-US" sz="1400" dirty="0">
                <a:solidFill>
                  <a:schemeClr val="tx1"/>
                </a:solidFill>
              </a:rPr>
              <a:t>MTBM = Mean time between maintenance</a:t>
            </a:r>
          </a:p>
          <a:p>
            <a:r>
              <a:rPr lang="en-US" sz="1400" dirty="0" err="1">
                <a:solidFill>
                  <a:schemeClr val="tx1"/>
                </a:solidFill>
              </a:rPr>
              <a:t>McT</a:t>
            </a:r>
            <a:r>
              <a:rPr lang="en-US" sz="1400" dirty="0">
                <a:solidFill>
                  <a:schemeClr val="tx1"/>
                </a:solidFill>
              </a:rPr>
              <a:t> = Mean corrective maintenance time</a:t>
            </a:r>
          </a:p>
          <a:p>
            <a:r>
              <a:rPr lang="en-US" sz="1400" dirty="0">
                <a:solidFill>
                  <a:schemeClr val="tx1"/>
                </a:solidFill>
              </a:rPr>
              <a:t>MLH/OH = Maintenance labor hours per operational hour</a:t>
            </a:r>
          </a:p>
          <a:p>
            <a:r>
              <a:rPr lang="en-US" sz="1400" dirty="0">
                <a:solidFill>
                  <a:schemeClr val="tx1"/>
                </a:solidFill>
              </a:rPr>
              <a:t>FR = Failure Rate</a:t>
            </a:r>
          </a:p>
          <a:p>
            <a:r>
              <a:rPr lang="en-US" sz="1400" dirty="0">
                <a:solidFill>
                  <a:schemeClr val="tx1"/>
                </a:solidFill>
              </a:rPr>
              <a:t>MRT = Mean Response Time</a:t>
            </a:r>
          </a:p>
        </p:txBody>
      </p:sp>
      <p:sp>
        <p:nvSpPr>
          <p:cNvPr id="109" name="TextBox 108">
            <a:extLst>
              <a:ext uri="{FF2B5EF4-FFF2-40B4-BE49-F238E27FC236}">
                <a16:creationId xmlns:a16="http://schemas.microsoft.com/office/drawing/2014/main" id="{B37CAEFE-556B-4F6B-93FF-FCFF79CEBA5A}"/>
              </a:ext>
            </a:extLst>
          </p:cNvPr>
          <p:cNvSpPr txBox="1"/>
          <p:nvPr/>
        </p:nvSpPr>
        <p:spPr>
          <a:xfrm>
            <a:off x="9262555" y="383995"/>
            <a:ext cx="2616998" cy="553998"/>
          </a:xfrm>
          <a:prstGeom prst="rect">
            <a:avLst/>
          </a:prstGeom>
          <a:noFill/>
        </p:spPr>
        <p:txBody>
          <a:bodyPr wrap="none" rtlCol="0">
            <a:spAutoFit/>
          </a:bodyPr>
          <a:lstStyle/>
          <a:p>
            <a:r>
              <a:rPr lang="en-US" sz="3000" b="1" dirty="0"/>
              <a:t>TPM Allocation</a:t>
            </a:r>
          </a:p>
        </p:txBody>
      </p:sp>
      <p:cxnSp>
        <p:nvCxnSpPr>
          <p:cNvPr id="110" name="Connector: Elbow 109">
            <a:extLst>
              <a:ext uri="{FF2B5EF4-FFF2-40B4-BE49-F238E27FC236}">
                <a16:creationId xmlns:a16="http://schemas.microsoft.com/office/drawing/2014/main" id="{9C6C4C46-615C-4371-9330-358CF049B286}"/>
              </a:ext>
            </a:extLst>
          </p:cNvPr>
          <p:cNvCxnSpPr>
            <a:cxnSpLocks/>
            <a:stCxn id="97" idx="2"/>
            <a:endCxn id="99" idx="0"/>
          </p:cNvCxnSpPr>
          <p:nvPr/>
        </p:nvCxnSpPr>
        <p:spPr>
          <a:xfrm rot="5400000">
            <a:off x="7284588" y="620606"/>
            <a:ext cx="685497" cy="5802362"/>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13" name="Connector: Elbow 112">
            <a:extLst>
              <a:ext uri="{FF2B5EF4-FFF2-40B4-BE49-F238E27FC236}">
                <a16:creationId xmlns:a16="http://schemas.microsoft.com/office/drawing/2014/main" id="{13295E99-F349-4370-8B2B-009975FE63DE}"/>
              </a:ext>
            </a:extLst>
          </p:cNvPr>
          <p:cNvCxnSpPr>
            <a:cxnSpLocks/>
            <a:stCxn id="97" idx="2"/>
            <a:endCxn id="101" idx="0"/>
          </p:cNvCxnSpPr>
          <p:nvPr/>
        </p:nvCxnSpPr>
        <p:spPr>
          <a:xfrm rot="5400000">
            <a:off x="9401159" y="2737177"/>
            <a:ext cx="685497" cy="1569220"/>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16" name="Connector: Elbow 115">
            <a:extLst>
              <a:ext uri="{FF2B5EF4-FFF2-40B4-BE49-F238E27FC236}">
                <a16:creationId xmlns:a16="http://schemas.microsoft.com/office/drawing/2014/main" id="{71B7D211-C117-42E0-AFBF-B2182C76F504}"/>
              </a:ext>
            </a:extLst>
          </p:cNvPr>
          <p:cNvCxnSpPr>
            <a:cxnSpLocks/>
            <a:stCxn id="97" idx="2"/>
            <a:endCxn id="102" idx="0"/>
          </p:cNvCxnSpPr>
          <p:nvPr/>
        </p:nvCxnSpPr>
        <p:spPr>
          <a:xfrm rot="16200000" flipH="1">
            <a:off x="10459444" y="3248111"/>
            <a:ext cx="685497" cy="547351"/>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19" name="Connector: Elbow 118">
            <a:extLst>
              <a:ext uri="{FF2B5EF4-FFF2-40B4-BE49-F238E27FC236}">
                <a16:creationId xmlns:a16="http://schemas.microsoft.com/office/drawing/2014/main" id="{CF9185DA-44C9-40E4-A0E3-DDAA8091E091}"/>
              </a:ext>
            </a:extLst>
          </p:cNvPr>
          <p:cNvCxnSpPr>
            <a:cxnSpLocks/>
            <a:stCxn id="99" idx="2"/>
            <a:endCxn id="103" idx="0"/>
          </p:cNvCxnSpPr>
          <p:nvPr/>
        </p:nvCxnSpPr>
        <p:spPr>
          <a:xfrm rot="5400000">
            <a:off x="2850343" y="3693966"/>
            <a:ext cx="654644" cy="3096981"/>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22" name="Connector: Elbow 121">
            <a:extLst>
              <a:ext uri="{FF2B5EF4-FFF2-40B4-BE49-F238E27FC236}">
                <a16:creationId xmlns:a16="http://schemas.microsoft.com/office/drawing/2014/main" id="{80FB15D9-AD9F-46A7-91B9-553547DCAB91}"/>
              </a:ext>
            </a:extLst>
          </p:cNvPr>
          <p:cNvCxnSpPr>
            <a:cxnSpLocks/>
            <a:stCxn id="99" idx="2"/>
            <a:endCxn id="104" idx="0"/>
          </p:cNvCxnSpPr>
          <p:nvPr/>
        </p:nvCxnSpPr>
        <p:spPr>
          <a:xfrm rot="5400000">
            <a:off x="3971697" y="4815320"/>
            <a:ext cx="654644" cy="854273"/>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25" name="Connector: Elbow 124">
            <a:extLst>
              <a:ext uri="{FF2B5EF4-FFF2-40B4-BE49-F238E27FC236}">
                <a16:creationId xmlns:a16="http://schemas.microsoft.com/office/drawing/2014/main" id="{D6EC51D3-DCDF-42E7-A7F9-5B306CB96854}"/>
              </a:ext>
            </a:extLst>
          </p:cNvPr>
          <p:cNvCxnSpPr>
            <a:cxnSpLocks/>
            <a:stCxn id="114" idx="2"/>
            <a:endCxn id="105" idx="0"/>
          </p:cNvCxnSpPr>
          <p:nvPr/>
        </p:nvCxnSpPr>
        <p:spPr>
          <a:xfrm rot="5400000">
            <a:off x="6151742" y="4878794"/>
            <a:ext cx="654644" cy="727325"/>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28" name="Connector: Elbow 127">
            <a:extLst>
              <a:ext uri="{FF2B5EF4-FFF2-40B4-BE49-F238E27FC236}">
                <a16:creationId xmlns:a16="http://schemas.microsoft.com/office/drawing/2014/main" id="{932517CA-B7CB-480B-8EBC-E81BE2F49DE6}"/>
              </a:ext>
            </a:extLst>
          </p:cNvPr>
          <p:cNvCxnSpPr>
            <a:cxnSpLocks/>
            <a:stCxn id="114" idx="2"/>
            <a:endCxn id="106" idx="0"/>
          </p:cNvCxnSpPr>
          <p:nvPr/>
        </p:nvCxnSpPr>
        <p:spPr>
          <a:xfrm rot="16200000" flipH="1">
            <a:off x="7273058" y="4484801"/>
            <a:ext cx="654644" cy="1515309"/>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cxnSp>
        <p:nvCxnSpPr>
          <p:cNvPr id="131" name="Connector: Elbow 130">
            <a:extLst>
              <a:ext uri="{FF2B5EF4-FFF2-40B4-BE49-F238E27FC236}">
                <a16:creationId xmlns:a16="http://schemas.microsoft.com/office/drawing/2014/main" id="{C11E6537-9F9C-4177-8A0B-C47B89615CB6}"/>
              </a:ext>
            </a:extLst>
          </p:cNvPr>
          <p:cNvCxnSpPr>
            <a:cxnSpLocks/>
            <a:stCxn id="114" idx="2"/>
            <a:endCxn id="107" idx="0"/>
          </p:cNvCxnSpPr>
          <p:nvPr/>
        </p:nvCxnSpPr>
        <p:spPr>
          <a:xfrm rot="16200000" flipH="1">
            <a:off x="8394449" y="3363410"/>
            <a:ext cx="654644" cy="3758091"/>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grpSp>
        <p:nvGrpSpPr>
          <p:cNvPr id="64" name="Group 63">
            <a:extLst>
              <a:ext uri="{FF2B5EF4-FFF2-40B4-BE49-F238E27FC236}">
                <a16:creationId xmlns:a16="http://schemas.microsoft.com/office/drawing/2014/main" id="{AE605B58-EF26-4278-9874-C3F085B4C582}"/>
              </a:ext>
            </a:extLst>
          </p:cNvPr>
          <p:cNvGrpSpPr/>
          <p:nvPr/>
        </p:nvGrpSpPr>
        <p:grpSpPr>
          <a:xfrm>
            <a:off x="6888900" y="1019859"/>
            <a:ext cx="457200" cy="457200"/>
            <a:chOff x="4239246" y="2105697"/>
            <a:chExt cx="457200" cy="457200"/>
          </a:xfrm>
        </p:grpSpPr>
        <p:sp>
          <p:nvSpPr>
            <p:cNvPr id="65" name="Oval 64">
              <a:extLst>
                <a:ext uri="{FF2B5EF4-FFF2-40B4-BE49-F238E27FC236}">
                  <a16:creationId xmlns:a16="http://schemas.microsoft.com/office/drawing/2014/main" id="{024975AF-6743-4370-95D2-49E48E3F18FB}"/>
                </a:ext>
              </a:extLst>
            </p:cNvPr>
            <p:cNvSpPr/>
            <p:nvPr/>
          </p:nvSpPr>
          <p:spPr>
            <a:xfrm>
              <a:off x="4239246" y="2105697"/>
              <a:ext cx="457200" cy="457200"/>
            </a:xfrm>
            <a:prstGeom prst="ellipse">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dirty="0">
                <a:solidFill>
                  <a:schemeClr val="tx1"/>
                </a:solidFill>
              </a:endParaRPr>
            </a:p>
          </p:txBody>
        </p:sp>
        <p:sp>
          <p:nvSpPr>
            <p:cNvPr id="66" name="TextBox 65">
              <a:extLst>
                <a:ext uri="{FF2B5EF4-FFF2-40B4-BE49-F238E27FC236}">
                  <a16:creationId xmlns:a16="http://schemas.microsoft.com/office/drawing/2014/main" id="{17ABD339-4C2C-4DAB-BB9E-8225A263954C}"/>
                </a:ext>
              </a:extLst>
            </p:cNvPr>
            <p:cNvSpPr txBox="1"/>
            <p:nvPr/>
          </p:nvSpPr>
          <p:spPr>
            <a:xfrm>
              <a:off x="4268026" y="2180804"/>
              <a:ext cx="401072" cy="307777"/>
            </a:xfrm>
            <a:prstGeom prst="rect">
              <a:avLst/>
            </a:prstGeom>
            <a:noFill/>
            <a:ln>
              <a:noFill/>
            </a:ln>
          </p:spPr>
          <p:txBody>
            <a:bodyPr wrap="square" rtlCol="0">
              <a:spAutoFit/>
            </a:bodyPr>
            <a:lstStyle/>
            <a:p>
              <a:r>
                <a:rPr lang="en-US" sz="1400" dirty="0"/>
                <a:t>OR</a:t>
              </a:r>
            </a:p>
          </p:txBody>
        </p:sp>
      </p:grpSp>
      <p:sp>
        <p:nvSpPr>
          <p:cNvPr id="68" name="Rectangle 67">
            <a:extLst>
              <a:ext uri="{FF2B5EF4-FFF2-40B4-BE49-F238E27FC236}">
                <a16:creationId xmlns:a16="http://schemas.microsoft.com/office/drawing/2014/main" id="{CBDE847E-B9A8-4E89-A83E-AD233F2D7C5D}"/>
              </a:ext>
            </a:extLst>
          </p:cNvPr>
          <p:cNvSpPr/>
          <p:nvPr/>
        </p:nvSpPr>
        <p:spPr>
          <a:xfrm>
            <a:off x="7645486" y="971048"/>
            <a:ext cx="1097280" cy="54864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Recharge</a:t>
            </a:r>
          </a:p>
        </p:txBody>
      </p:sp>
      <p:cxnSp>
        <p:nvCxnSpPr>
          <p:cNvPr id="73" name="Connector: Elbow 72">
            <a:extLst>
              <a:ext uri="{FF2B5EF4-FFF2-40B4-BE49-F238E27FC236}">
                <a16:creationId xmlns:a16="http://schemas.microsoft.com/office/drawing/2014/main" id="{9BBBE47D-7568-4FD3-A80C-FE46799FEDC2}"/>
              </a:ext>
            </a:extLst>
          </p:cNvPr>
          <p:cNvCxnSpPr>
            <a:cxnSpLocks/>
            <a:stCxn id="65" idx="0"/>
            <a:endCxn id="4" idx="0"/>
          </p:cNvCxnSpPr>
          <p:nvPr/>
        </p:nvCxnSpPr>
        <p:spPr>
          <a:xfrm rot="16200000" flipV="1">
            <a:off x="4014866" y="-2082775"/>
            <a:ext cx="48811" cy="6156458"/>
          </a:xfrm>
          <a:prstGeom prst="bentConnector3">
            <a:avLst>
              <a:gd name="adj1" fmla="val 1635709"/>
            </a:avLst>
          </a:prstGeom>
          <a:ln>
            <a:tailEnd type="triangle"/>
          </a:ln>
        </p:spPr>
        <p:style>
          <a:lnRef idx="1">
            <a:schemeClr val="dk1"/>
          </a:lnRef>
          <a:fillRef idx="0">
            <a:schemeClr val="dk1"/>
          </a:fillRef>
          <a:effectRef idx="0">
            <a:schemeClr val="dk1"/>
          </a:effectRef>
          <a:fontRef idx="minor">
            <a:schemeClr val="tx1"/>
          </a:fontRef>
        </p:style>
      </p:cxnSp>
      <p:sp>
        <p:nvSpPr>
          <p:cNvPr id="77" name="TextBox 76">
            <a:extLst>
              <a:ext uri="{FF2B5EF4-FFF2-40B4-BE49-F238E27FC236}">
                <a16:creationId xmlns:a16="http://schemas.microsoft.com/office/drawing/2014/main" id="{D49C62AF-71BA-45A7-B367-9D0FAE93DC49}"/>
              </a:ext>
            </a:extLst>
          </p:cNvPr>
          <p:cNvSpPr txBox="1"/>
          <p:nvPr/>
        </p:nvSpPr>
        <p:spPr>
          <a:xfrm>
            <a:off x="7735229" y="696721"/>
            <a:ext cx="356188" cy="253916"/>
          </a:xfrm>
          <a:prstGeom prst="rect">
            <a:avLst/>
          </a:prstGeom>
          <a:noFill/>
        </p:spPr>
        <p:txBody>
          <a:bodyPr wrap="none" rtlCol="0">
            <a:spAutoFit/>
          </a:bodyPr>
          <a:lstStyle/>
          <a:p>
            <a:r>
              <a:rPr lang="en-US" sz="1050" dirty="0"/>
              <a:t>6.0</a:t>
            </a:r>
          </a:p>
        </p:txBody>
      </p:sp>
      <p:cxnSp>
        <p:nvCxnSpPr>
          <p:cNvPr id="82" name="Connector: Elbow 81">
            <a:extLst>
              <a:ext uri="{FF2B5EF4-FFF2-40B4-BE49-F238E27FC236}">
                <a16:creationId xmlns:a16="http://schemas.microsoft.com/office/drawing/2014/main" id="{B3A18CC6-19AD-4811-9748-3DCCFA3A902E}"/>
              </a:ext>
            </a:extLst>
          </p:cNvPr>
          <p:cNvCxnSpPr>
            <a:cxnSpLocks/>
            <a:stCxn id="68" idx="3"/>
            <a:endCxn id="4" idx="0"/>
          </p:cNvCxnSpPr>
          <p:nvPr/>
        </p:nvCxnSpPr>
        <p:spPr>
          <a:xfrm flipH="1" flipV="1">
            <a:off x="961042" y="971048"/>
            <a:ext cx="7781724" cy="274320"/>
          </a:xfrm>
          <a:prstGeom prst="bentConnector4">
            <a:avLst>
              <a:gd name="adj1" fmla="val -2938"/>
              <a:gd name="adj2" fmla="val 373255"/>
            </a:avLst>
          </a:prstGeom>
          <a:ln>
            <a:tailEnd type="triangle"/>
          </a:ln>
        </p:spPr>
        <p:style>
          <a:lnRef idx="1">
            <a:schemeClr val="dk1"/>
          </a:lnRef>
          <a:fillRef idx="0">
            <a:schemeClr val="dk1"/>
          </a:fillRef>
          <a:effectRef idx="0">
            <a:schemeClr val="dk1"/>
          </a:effectRef>
          <a:fontRef idx="minor">
            <a:schemeClr val="tx1"/>
          </a:fontRef>
        </p:style>
      </p:cxnSp>
      <p:cxnSp>
        <p:nvCxnSpPr>
          <p:cNvPr id="95" name="Straight Arrow Connector 94">
            <a:extLst>
              <a:ext uri="{FF2B5EF4-FFF2-40B4-BE49-F238E27FC236}">
                <a16:creationId xmlns:a16="http://schemas.microsoft.com/office/drawing/2014/main" id="{02BD5275-E706-4D0F-BE13-C5E0B8B04435}"/>
              </a:ext>
            </a:extLst>
          </p:cNvPr>
          <p:cNvCxnSpPr>
            <a:cxnSpLocks/>
            <a:stCxn id="66" idx="3"/>
            <a:endCxn id="68" idx="1"/>
          </p:cNvCxnSpPr>
          <p:nvPr/>
        </p:nvCxnSpPr>
        <p:spPr>
          <a:xfrm flipV="1">
            <a:off x="7318752" y="1245368"/>
            <a:ext cx="326734" cy="34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96" name="Rectangle 95">
            <a:extLst>
              <a:ext uri="{FF2B5EF4-FFF2-40B4-BE49-F238E27FC236}">
                <a16:creationId xmlns:a16="http://schemas.microsoft.com/office/drawing/2014/main" id="{9655BB4D-7846-473B-A8DC-4727516A5B91}"/>
              </a:ext>
            </a:extLst>
          </p:cNvPr>
          <p:cNvSpPr/>
          <p:nvPr/>
        </p:nvSpPr>
        <p:spPr>
          <a:xfrm>
            <a:off x="7693878" y="2559752"/>
            <a:ext cx="1097280" cy="640080"/>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Transport back to mall</a:t>
            </a:r>
          </a:p>
        </p:txBody>
      </p:sp>
      <p:cxnSp>
        <p:nvCxnSpPr>
          <p:cNvPr id="98" name="Straight Arrow Connector 97">
            <a:extLst>
              <a:ext uri="{FF2B5EF4-FFF2-40B4-BE49-F238E27FC236}">
                <a16:creationId xmlns:a16="http://schemas.microsoft.com/office/drawing/2014/main" id="{82067FB9-B99C-4784-85F4-B98D7AEF23E6}"/>
              </a:ext>
            </a:extLst>
          </p:cNvPr>
          <p:cNvCxnSpPr>
            <a:cxnSpLocks/>
            <a:stCxn id="54" idx="3"/>
            <a:endCxn id="96" idx="1"/>
          </p:cNvCxnSpPr>
          <p:nvPr/>
        </p:nvCxnSpPr>
        <p:spPr>
          <a:xfrm flipV="1">
            <a:off x="7337568" y="2879792"/>
            <a:ext cx="356310" cy="56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00" name="TextBox 99">
            <a:extLst>
              <a:ext uri="{FF2B5EF4-FFF2-40B4-BE49-F238E27FC236}">
                <a16:creationId xmlns:a16="http://schemas.microsoft.com/office/drawing/2014/main" id="{A4504C26-F641-4C6D-9525-9DE0C2252D91}"/>
              </a:ext>
            </a:extLst>
          </p:cNvPr>
          <p:cNvSpPr txBox="1"/>
          <p:nvPr/>
        </p:nvSpPr>
        <p:spPr>
          <a:xfrm>
            <a:off x="7630006" y="2305835"/>
            <a:ext cx="425116" cy="253916"/>
          </a:xfrm>
          <a:prstGeom prst="rect">
            <a:avLst/>
          </a:prstGeom>
          <a:noFill/>
        </p:spPr>
        <p:txBody>
          <a:bodyPr wrap="none" rtlCol="0">
            <a:spAutoFit/>
          </a:bodyPr>
          <a:lstStyle/>
          <a:p>
            <a:r>
              <a:rPr lang="en-US" sz="1050" dirty="0"/>
              <a:t>15.0</a:t>
            </a:r>
          </a:p>
        </p:txBody>
      </p:sp>
      <p:cxnSp>
        <p:nvCxnSpPr>
          <p:cNvPr id="111" name="Connector: Elbow 110">
            <a:extLst>
              <a:ext uri="{FF2B5EF4-FFF2-40B4-BE49-F238E27FC236}">
                <a16:creationId xmlns:a16="http://schemas.microsoft.com/office/drawing/2014/main" id="{BE901E0B-AA85-4681-B6BE-6FE666456BA3}"/>
              </a:ext>
            </a:extLst>
          </p:cNvPr>
          <p:cNvCxnSpPr>
            <a:cxnSpLocks/>
            <a:stCxn id="96" idx="3"/>
            <a:endCxn id="4" idx="1"/>
          </p:cNvCxnSpPr>
          <p:nvPr/>
        </p:nvCxnSpPr>
        <p:spPr>
          <a:xfrm flipH="1" flipV="1">
            <a:off x="412402" y="1245368"/>
            <a:ext cx="8378756" cy="1634424"/>
          </a:xfrm>
          <a:prstGeom prst="bentConnector5">
            <a:avLst>
              <a:gd name="adj1" fmla="val -2728"/>
              <a:gd name="adj2" fmla="val -27967"/>
              <a:gd name="adj3" fmla="val 102728"/>
            </a:avLst>
          </a:prstGeom>
          <a:ln>
            <a:tailEnd type="triangle"/>
          </a:ln>
        </p:spPr>
        <p:style>
          <a:lnRef idx="1">
            <a:schemeClr val="dk1"/>
          </a:lnRef>
          <a:fillRef idx="0">
            <a:schemeClr val="dk1"/>
          </a:fillRef>
          <a:effectRef idx="0">
            <a:schemeClr val="dk1"/>
          </a:effectRef>
          <a:fontRef idx="minor">
            <a:schemeClr val="tx1"/>
          </a:fontRef>
        </p:style>
      </p:cxnSp>
      <p:sp>
        <p:nvSpPr>
          <p:cNvPr id="114" name="Rectangle: Rounded Corners 113">
            <a:extLst>
              <a:ext uri="{FF2B5EF4-FFF2-40B4-BE49-F238E27FC236}">
                <a16:creationId xmlns:a16="http://schemas.microsoft.com/office/drawing/2014/main" id="{B2BB8675-5444-41A2-B017-876CFBF89A65}"/>
              </a:ext>
            </a:extLst>
          </p:cNvPr>
          <p:cNvSpPr/>
          <p:nvPr/>
        </p:nvSpPr>
        <p:spPr>
          <a:xfrm>
            <a:off x="6019766" y="3864536"/>
            <a:ext cx="1645920" cy="1050598"/>
          </a:xfrm>
          <a:prstGeom prst="round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Software App</a:t>
            </a:r>
          </a:p>
          <a:p>
            <a:pPr algn="ctr"/>
            <a:r>
              <a:rPr lang="en-US" sz="1100" dirty="0">
                <a:solidFill>
                  <a:schemeClr val="tx1"/>
                </a:solidFill>
              </a:rPr>
              <a:t>A0 = 12 </a:t>
            </a:r>
            <a:r>
              <a:rPr lang="en-US" sz="1000" dirty="0">
                <a:solidFill>
                  <a:schemeClr val="tx1"/>
                </a:solidFill>
              </a:rPr>
              <a:t>hours/day</a:t>
            </a:r>
          </a:p>
          <a:p>
            <a:pPr algn="ctr"/>
            <a:r>
              <a:rPr lang="en-US" sz="1100" dirty="0">
                <a:solidFill>
                  <a:schemeClr val="tx1"/>
                </a:solidFill>
              </a:rPr>
              <a:t>MTBM = 8760</a:t>
            </a:r>
            <a:r>
              <a:rPr lang="en-US" sz="1050" dirty="0">
                <a:solidFill>
                  <a:schemeClr val="tx1"/>
                </a:solidFill>
              </a:rPr>
              <a:t> </a:t>
            </a:r>
            <a:r>
              <a:rPr lang="en-US" sz="1000" dirty="0">
                <a:solidFill>
                  <a:schemeClr val="tx1"/>
                </a:solidFill>
              </a:rPr>
              <a:t>hours</a:t>
            </a:r>
          </a:p>
          <a:p>
            <a:pPr algn="ctr"/>
            <a:r>
              <a:rPr lang="en-US" sz="1100" dirty="0" err="1">
                <a:solidFill>
                  <a:schemeClr val="tx1"/>
                </a:solidFill>
              </a:rPr>
              <a:t>McT</a:t>
            </a:r>
            <a:r>
              <a:rPr lang="en-US" sz="1100" dirty="0">
                <a:solidFill>
                  <a:schemeClr val="tx1"/>
                </a:solidFill>
              </a:rPr>
              <a:t> = 12 </a:t>
            </a:r>
            <a:r>
              <a:rPr lang="en-US" sz="1000" dirty="0">
                <a:solidFill>
                  <a:schemeClr val="tx1"/>
                </a:solidFill>
              </a:rPr>
              <a:t>hours</a:t>
            </a:r>
          </a:p>
          <a:p>
            <a:pPr algn="ctr"/>
            <a:r>
              <a:rPr lang="en-US" sz="1100" dirty="0">
                <a:solidFill>
                  <a:schemeClr val="tx1"/>
                </a:solidFill>
              </a:rPr>
              <a:t>MLH/OH = 0.001</a:t>
            </a:r>
          </a:p>
          <a:p>
            <a:pPr algn="ctr"/>
            <a:r>
              <a:rPr lang="en-US" sz="1100" dirty="0">
                <a:solidFill>
                  <a:schemeClr val="tx1"/>
                </a:solidFill>
              </a:rPr>
              <a:t>MRT = 0.5 seconds</a:t>
            </a:r>
            <a:endParaRPr lang="en-US" sz="1050" dirty="0">
              <a:solidFill>
                <a:schemeClr val="tx1"/>
              </a:solidFill>
            </a:endParaRPr>
          </a:p>
        </p:txBody>
      </p:sp>
      <p:cxnSp>
        <p:nvCxnSpPr>
          <p:cNvPr id="115" name="Connector: Elbow 114">
            <a:extLst>
              <a:ext uri="{FF2B5EF4-FFF2-40B4-BE49-F238E27FC236}">
                <a16:creationId xmlns:a16="http://schemas.microsoft.com/office/drawing/2014/main" id="{0996B808-9277-4400-BCB6-95374E5FB75A}"/>
              </a:ext>
            </a:extLst>
          </p:cNvPr>
          <p:cNvCxnSpPr>
            <a:cxnSpLocks/>
            <a:stCxn id="97" idx="2"/>
            <a:endCxn id="114" idx="0"/>
          </p:cNvCxnSpPr>
          <p:nvPr/>
        </p:nvCxnSpPr>
        <p:spPr>
          <a:xfrm rot="5400000">
            <a:off x="8342874" y="1678892"/>
            <a:ext cx="685497" cy="3685791"/>
          </a:xfrm>
          <a:prstGeom prst="bentConnector3">
            <a:avLst>
              <a:gd name="adj1" fmla="val 50000"/>
            </a:avLst>
          </a:prstGeom>
          <a:ln w="127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3145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5628</TotalTime>
  <Words>3745</Words>
  <Application>Microsoft Office PowerPoint</Application>
  <PresentationFormat>Widescreen</PresentationFormat>
  <Paragraphs>763</Paragraphs>
  <Slides>20</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(Body)</vt:lpstr>
      <vt:lpstr>Calibri Light</vt:lpstr>
      <vt:lpstr>Cambria</vt:lpstr>
      <vt:lpstr>Times New Roman</vt:lpstr>
      <vt:lpstr>Office Theme</vt:lpstr>
      <vt:lpstr>PowerPoint Presentation</vt:lpstr>
      <vt:lpstr>Motivation</vt:lpstr>
      <vt:lpstr>Purpose of the system</vt:lpstr>
      <vt:lpstr>Requirements Analysis</vt:lpstr>
      <vt:lpstr>Functional Analysis</vt:lpstr>
      <vt:lpstr>Conceptual Design</vt:lpstr>
      <vt:lpstr>Conceptual Design</vt:lpstr>
      <vt:lpstr>PowerPoint Presentation</vt:lpstr>
      <vt:lpstr>PowerPoint Presentation</vt:lpstr>
      <vt:lpstr>PowerPoint Presentation</vt:lpstr>
      <vt:lpstr>PowerPoint Presentation</vt:lpstr>
      <vt:lpstr>PowerPoint Presentation</vt:lpstr>
      <vt:lpstr>Questions? </vt:lpstr>
      <vt:lpstr>References</vt:lpstr>
      <vt:lpstr>PowerPoint Presentation</vt:lpstr>
      <vt:lpstr>PowerPoint Presentation</vt:lpstr>
      <vt:lpstr>PowerPoint Presentation</vt:lpstr>
      <vt:lpstr>PowerPoint Presentation</vt:lpstr>
      <vt:lpstr>WBS in operation</vt:lpstr>
      <vt:lpstr>Motivation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Shopping Assistant System</dc:title>
  <dc:creator>Sun Eric</dc:creator>
  <cp:lastModifiedBy>Sun Eric</cp:lastModifiedBy>
  <cp:revision>297</cp:revision>
  <dcterms:created xsi:type="dcterms:W3CDTF">2019-04-19T20:46:24Z</dcterms:created>
  <dcterms:modified xsi:type="dcterms:W3CDTF">2019-05-01T02:34:34Z</dcterms:modified>
</cp:coreProperties>
</file>

<file path=docProps/thumbnail.jpeg>
</file>